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36"/>
  </p:notesMasterIdLst>
  <p:sldIdLst>
    <p:sldId id="322" r:id="rId3"/>
    <p:sldId id="855" r:id="rId4"/>
    <p:sldId id="850" r:id="rId5"/>
    <p:sldId id="851" r:id="rId6"/>
    <p:sldId id="852" r:id="rId7"/>
    <p:sldId id="853" r:id="rId8"/>
    <p:sldId id="854" r:id="rId9"/>
    <p:sldId id="857" r:id="rId10"/>
    <p:sldId id="862" r:id="rId11"/>
    <p:sldId id="858" r:id="rId12"/>
    <p:sldId id="859" r:id="rId13"/>
    <p:sldId id="863" r:id="rId14"/>
    <p:sldId id="864" r:id="rId15"/>
    <p:sldId id="860" r:id="rId16"/>
    <p:sldId id="872" r:id="rId17"/>
    <p:sldId id="873" r:id="rId18"/>
    <p:sldId id="874" r:id="rId19"/>
    <p:sldId id="865" r:id="rId20"/>
    <p:sldId id="884" r:id="rId21"/>
    <p:sldId id="866" r:id="rId22"/>
    <p:sldId id="875" r:id="rId23"/>
    <p:sldId id="869" r:id="rId24"/>
    <p:sldId id="870" r:id="rId25"/>
    <p:sldId id="871" r:id="rId26"/>
    <p:sldId id="868" r:id="rId27"/>
    <p:sldId id="867" r:id="rId28"/>
    <p:sldId id="876" r:id="rId29"/>
    <p:sldId id="877" r:id="rId30"/>
    <p:sldId id="878" r:id="rId31"/>
    <p:sldId id="879" r:id="rId32"/>
    <p:sldId id="881" r:id="rId33"/>
    <p:sldId id="883" r:id="rId34"/>
    <p:sldId id="88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313" autoAdjust="0"/>
    <p:restoredTop sz="77652" autoAdjust="0"/>
  </p:normalViewPr>
  <p:slideViewPr>
    <p:cSldViewPr snapToGrid="0">
      <p:cViewPr varScale="1">
        <p:scale>
          <a:sx n="101" d="100"/>
          <a:sy n="101" d="100"/>
        </p:scale>
        <p:origin x="19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7DC261-19C7-4E15-BAC5-FD6091CD200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B7F2177-7B69-4946-A173-4EEDC8331E68}">
      <dgm:prSet/>
      <dgm:spPr/>
      <dgm:t>
        <a:bodyPr/>
        <a:lstStyle/>
        <a:p>
          <a:r>
            <a:rPr lang="en-US" dirty="0"/>
            <a:t>These can’t be answered by an analyst!  They have to be answered by whoever is requesting the data.  And you will not know what to present to them if you don’t have these questions answered.</a:t>
          </a:r>
        </a:p>
      </dgm:t>
    </dgm:pt>
    <dgm:pt modelId="{BD9CEB86-0DA5-44A9-AD58-3BB632505F65}" type="parTrans" cxnId="{C05DAFB6-7B3E-418A-9CB4-41734A0B27A8}">
      <dgm:prSet/>
      <dgm:spPr/>
      <dgm:t>
        <a:bodyPr/>
        <a:lstStyle/>
        <a:p>
          <a:endParaRPr lang="en-US"/>
        </a:p>
      </dgm:t>
    </dgm:pt>
    <dgm:pt modelId="{D864C0B8-CE82-46A1-8999-467CE329EED4}" type="sibTrans" cxnId="{C05DAFB6-7B3E-418A-9CB4-41734A0B27A8}">
      <dgm:prSet/>
      <dgm:spPr/>
      <dgm:t>
        <a:bodyPr/>
        <a:lstStyle/>
        <a:p>
          <a:endParaRPr lang="en-US"/>
        </a:p>
      </dgm:t>
    </dgm:pt>
    <dgm:pt modelId="{47E6B2B9-D105-4CF8-9B3B-09409C6033FD}" type="pres">
      <dgm:prSet presAssocID="{8B7DC261-19C7-4E15-BAC5-FD6091CD2001}" presName="linear" presStyleCnt="0">
        <dgm:presLayoutVars>
          <dgm:animLvl val="lvl"/>
          <dgm:resizeHandles val="exact"/>
        </dgm:presLayoutVars>
      </dgm:prSet>
      <dgm:spPr/>
    </dgm:pt>
    <dgm:pt modelId="{4490F0E8-2C0C-4D97-9A1A-F083A0366D87}" type="pres">
      <dgm:prSet presAssocID="{1B7F2177-7B69-4946-A173-4EEDC8331E68}" presName="parentText" presStyleLbl="node1" presStyleIdx="0" presStyleCnt="1">
        <dgm:presLayoutVars>
          <dgm:chMax val="0"/>
          <dgm:bulletEnabled val="1"/>
        </dgm:presLayoutVars>
      </dgm:prSet>
      <dgm:spPr/>
    </dgm:pt>
  </dgm:ptLst>
  <dgm:cxnLst>
    <dgm:cxn modelId="{79614935-F7C7-44EB-86DE-1465950B7464}" type="presOf" srcId="{1B7F2177-7B69-4946-A173-4EEDC8331E68}" destId="{4490F0E8-2C0C-4D97-9A1A-F083A0366D87}" srcOrd="0" destOrd="0" presId="urn:microsoft.com/office/officeart/2005/8/layout/vList2"/>
    <dgm:cxn modelId="{056A6F9A-D72B-4E49-AF9D-F808FA5B2257}" type="presOf" srcId="{8B7DC261-19C7-4E15-BAC5-FD6091CD2001}" destId="{47E6B2B9-D105-4CF8-9B3B-09409C6033FD}" srcOrd="0" destOrd="0" presId="urn:microsoft.com/office/officeart/2005/8/layout/vList2"/>
    <dgm:cxn modelId="{C05DAFB6-7B3E-418A-9CB4-41734A0B27A8}" srcId="{8B7DC261-19C7-4E15-BAC5-FD6091CD2001}" destId="{1B7F2177-7B69-4946-A173-4EEDC8331E68}" srcOrd="0" destOrd="0" parTransId="{BD9CEB86-0DA5-44A9-AD58-3BB632505F65}" sibTransId="{D864C0B8-CE82-46A1-8999-467CE329EED4}"/>
    <dgm:cxn modelId="{07C77EC0-15F9-4B6C-BBC7-2A6D7BF17DD4}" type="presParOf" srcId="{47E6B2B9-D105-4CF8-9B3B-09409C6033FD}" destId="{4490F0E8-2C0C-4D97-9A1A-F083A0366D8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108594-5B60-4F9E-BBD1-70A9A2A84142}" type="doc">
      <dgm:prSet loTypeId="urn:microsoft.com/office/officeart/2005/8/layout/vList2" loCatId="list" qsTypeId="urn:microsoft.com/office/officeart/2005/8/quickstyle/3d3" qsCatId="3D" csTypeId="urn:microsoft.com/office/officeart/2005/8/colors/accent1_2" csCatId="accent1"/>
      <dgm:spPr/>
      <dgm:t>
        <a:bodyPr/>
        <a:lstStyle/>
        <a:p>
          <a:endParaRPr lang="en-US"/>
        </a:p>
      </dgm:t>
    </dgm:pt>
    <dgm:pt modelId="{BB5D8B1A-EFD6-491B-B4E6-32469D739B60}">
      <dgm:prSet/>
      <dgm:spPr/>
      <dgm:t>
        <a:bodyPr/>
        <a:lstStyle/>
        <a:p>
          <a:r>
            <a:rPr lang="en-US" dirty="0"/>
            <a:t>“I take every word out into the alley and I ask what it’s doing in my poem, if the answer is nothing, I cut ‘</a:t>
          </a:r>
          <a:r>
            <a:rPr lang="en-US" dirty="0" err="1"/>
            <a:t>em</a:t>
          </a:r>
          <a:r>
            <a:rPr lang="en-US" dirty="0"/>
            <a:t>.” – Nate Marshall</a:t>
          </a:r>
        </a:p>
      </dgm:t>
    </dgm:pt>
    <dgm:pt modelId="{0FC66BF5-CDBD-4449-84BE-1A4CEDBD930C}" type="parTrans" cxnId="{85F1D55B-66BC-4A75-98C0-8B76DE2AC626}">
      <dgm:prSet/>
      <dgm:spPr/>
      <dgm:t>
        <a:bodyPr/>
        <a:lstStyle/>
        <a:p>
          <a:endParaRPr lang="en-US"/>
        </a:p>
      </dgm:t>
    </dgm:pt>
    <dgm:pt modelId="{8CF05FD1-225C-447B-B845-DCB96EB39ACE}" type="sibTrans" cxnId="{85F1D55B-66BC-4A75-98C0-8B76DE2AC626}">
      <dgm:prSet/>
      <dgm:spPr/>
      <dgm:t>
        <a:bodyPr/>
        <a:lstStyle/>
        <a:p>
          <a:endParaRPr lang="en-US"/>
        </a:p>
      </dgm:t>
    </dgm:pt>
    <dgm:pt modelId="{FBE55E9E-4FB5-48F3-A9F0-57FD1CADFC68}" type="pres">
      <dgm:prSet presAssocID="{9D108594-5B60-4F9E-BBD1-70A9A2A84142}" presName="linear" presStyleCnt="0">
        <dgm:presLayoutVars>
          <dgm:animLvl val="lvl"/>
          <dgm:resizeHandles val="exact"/>
        </dgm:presLayoutVars>
      </dgm:prSet>
      <dgm:spPr/>
    </dgm:pt>
    <dgm:pt modelId="{05E1A4D0-8DF6-4953-AD41-4DF4DE1A8A85}" type="pres">
      <dgm:prSet presAssocID="{BB5D8B1A-EFD6-491B-B4E6-32469D739B60}" presName="parentText" presStyleLbl="node1" presStyleIdx="0" presStyleCnt="1">
        <dgm:presLayoutVars>
          <dgm:chMax val="0"/>
          <dgm:bulletEnabled val="1"/>
        </dgm:presLayoutVars>
      </dgm:prSet>
      <dgm:spPr/>
    </dgm:pt>
  </dgm:ptLst>
  <dgm:cxnLst>
    <dgm:cxn modelId="{85F1D55B-66BC-4A75-98C0-8B76DE2AC626}" srcId="{9D108594-5B60-4F9E-BBD1-70A9A2A84142}" destId="{BB5D8B1A-EFD6-491B-B4E6-32469D739B60}" srcOrd="0" destOrd="0" parTransId="{0FC66BF5-CDBD-4449-84BE-1A4CEDBD930C}" sibTransId="{8CF05FD1-225C-447B-B845-DCB96EB39ACE}"/>
    <dgm:cxn modelId="{C449D5CE-38DA-4376-8E58-88B3BE302662}" type="presOf" srcId="{BB5D8B1A-EFD6-491B-B4E6-32469D739B60}" destId="{05E1A4D0-8DF6-4953-AD41-4DF4DE1A8A85}" srcOrd="0" destOrd="0" presId="urn:microsoft.com/office/officeart/2005/8/layout/vList2"/>
    <dgm:cxn modelId="{4FA876DF-58D6-4AED-BEBA-3D8B3D7B6137}" type="presOf" srcId="{9D108594-5B60-4F9E-BBD1-70A9A2A84142}" destId="{FBE55E9E-4FB5-48F3-A9F0-57FD1CADFC68}" srcOrd="0" destOrd="0" presId="urn:microsoft.com/office/officeart/2005/8/layout/vList2"/>
    <dgm:cxn modelId="{3A40BC27-3B8F-4303-AB82-8DEE874F7BA7}" type="presParOf" srcId="{FBE55E9E-4FB5-48F3-A9F0-57FD1CADFC68}" destId="{05E1A4D0-8DF6-4953-AD41-4DF4DE1A8A8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0F0E8-2C0C-4D97-9A1A-F083A0366D87}">
      <dsp:nvSpPr>
        <dsp:cNvPr id="0" name=""/>
        <dsp:cNvSpPr/>
      </dsp:nvSpPr>
      <dsp:spPr>
        <a:xfrm>
          <a:off x="0" y="40296"/>
          <a:ext cx="5572952" cy="17199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These can’t be answered by an analyst!  They have to be answered by whoever is requesting the data.  And you will not know what to present to them if you don’t have these questions answered.</a:t>
          </a:r>
        </a:p>
      </dsp:txBody>
      <dsp:txXfrm>
        <a:off x="83959" y="124255"/>
        <a:ext cx="5405034" cy="1551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1A4D0-8DF6-4953-AD41-4DF4DE1A8A85}">
      <dsp:nvSpPr>
        <dsp:cNvPr id="0" name=""/>
        <dsp:cNvSpPr/>
      </dsp:nvSpPr>
      <dsp:spPr>
        <a:xfrm>
          <a:off x="0" y="27645"/>
          <a:ext cx="4617720" cy="188370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“I take every word out into the alley and I ask what it’s doing in my poem, if the answer is nothing, I cut ‘</a:t>
          </a:r>
          <a:r>
            <a:rPr lang="en-US" sz="2300" kern="1200" dirty="0" err="1"/>
            <a:t>em</a:t>
          </a:r>
          <a:r>
            <a:rPr lang="en-US" sz="2300" kern="1200" dirty="0"/>
            <a:t>.” – Nate Marshall</a:t>
          </a:r>
        </a:p>
      </dsp:txBody>
      <dsp:txXfrm>
        <a:off x="91955" y="119600"/>
        <a:ext cx="4433810" cy="16997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982637-EE1E-42A4-91F8-450BCD245804}" type="datetimeFigureOut">
              <a:rPr lang="en-US" smtClean="0"/>
              <a:t>10/18/2019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B4CFE-C6C6-4A5D-A685-7F3774C5A12F}" type="slidenum">
              <a:rPr lang="en-US" smtClean="0"/>
              <a:t>‹#›</a:t>
            </a:fld>
            <a:endParaRPr lang="en-US"/>
          </a:p>
        </p:txBody>
      </p:sp>
    </p:spTree>
    <p:extLst>
      <p:ext uri="{BB962C8B-B14F-4D97-AF65-F5344CB8AC3E}">
        <p14:creationId xmlns:p14="http://schemas.microsoft.com/office/powerpoint/2010/main" val="3465232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06657" rtl="0" eaLnBrk="1" fontAlgn="auto" latinLnBrk="0" hangingPunct="1">
              <a:lnSpc>
                <a:spcPct val="100000"/>
              </a:lnSpc>
              <a:spcBef>
                <a:spcPts val="0"/>
              </a:spcBef>
              <a:spcAft>
                <a:spcPts val="0"/>
              </a:spcAft>
              <a:buClrTx/>
              <a:buSzTx/>
              <a:buFontTx/>
              <a:buNone/>
              <a:tabLst/>
              <a:defRPr/>
            </a:pPr>
            <a:fld id="{4A75CB30-AD56-9749-AD26-CD14070BEE5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70665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38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10</a:t>
            </a:fld>
            <a:endParaRPr lang="en-US"/>
          </a:p>
        </p:txBody>
      </p:sp>
    </p:spTree>
    <p:extLst>
      <p:ext uri="{BB962C8B-B14F-4D97-AF65-F5344CB8AC3E}">
        <p14:creationId xmlns:p14="http://schemas.microsoft.com/office/powerpoint/2010/main" val="3708175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B4CFE-C6C6-4A5D-A685-7F3774C5A12F}" type="slidenum">
              <a:rPr lang="en-US" smtClean="0"/>
              <a:t>11</a:t>
            </a:fld>
            <a:endParaRPr lang="en-US"/>
          </a:p>
        </p:txBody>
      </p:sp>
    </p:spTree>
    <p:extLst>
      <p:ext uri="{BB962C8B-B14F-4D97-AF65-F5344CB8AC3E}">
        <p14:creationId xmlns:p14="http://schemas.microsoft.com/office/powerpoint/2010/main" val="186261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12</a:t>
            </a:fld>
            <a:endParaRPr lang="en-US"/>
          </a:p>
        </p:txBody>
      </p:sp>
    </p:spTree>
    <p:extLst>
      <p:ext uri="{BB962C8B-B14F-4D97-AF65-F5344CB8AC3E}">
        <p14:creationId xmlns:p14="http://schemas.microsoft.com/office/powerpoint/2010/main" val="406254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13</a:t>
            </a:fld>
            <a:endParaRPr lang="en-US"/>
          </a:p>
        </p:txBody>
      </p:sp>
    </p:spTree>
    <p:extLst>
      <p:ext uri="{BB962C8B-B14F-4D97-AF65-F5344CB8AC3E}">
        <p14:creationId xmlns:p14="http://schemas.microsoft.com/office/powerpoint/2010/main" val="546060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14</a:t>
            </a:fld>
            <a:endParaRPr lang="en-US"/>
          </a:p>
        </p:txBody>
      </p:sp>
    </p:spTree>
    <p:extLst>
      <p:ext uri="{BB962C8B-B14F-4D97-AF65-F5344CB8AC3E}">
        <p14:creationId xmlns:p14="http://schemas.microsoft.com/office/powerpoint/2010/main" val="3023116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15</a:t>
            </a:fld>
            <a:endParaRPr lang="en-US"/>
          </a:p>
        </p:txBody>
      </p:sp>
    </p:spTree>
    <p:extLst>
      <p:ext uri="{BB962C8B-B14F-4D97-AF65-F5344CB8AC3E}">
        <p14:creationId xmlns:p14="http://schemas.microsoft.com/office/powerpoint/2010/main" val="3597741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B4CFE-C6C6-4A5D-A685-7F3774C5A12F}" type="slidenum">
              <a:rPr lang="en-US" smtClean="0"/>
              <a:t>16</a:t>
            </a:fld>
            <a:endParaRPr lang="en-US"/>
          </a:p>
        </p:txBody>
      </p:sp>
    </p:spTree>
    <p:extLst>
      <p:ext uri="{BB962C8B-B14F-4D97-AF65-F5344CB8AC3E}">
        <p14:creationId xmlns:p14="http://schemas.microsoft.com/office/powerpoint/2010/main" val="976660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B4CFE-C6C6-4A5D-A685-7F3774C5A12F}" type="slidenum">
              <a:rPr lang="en-US" smtClean="0"/>
              <a:t>17</a:t>
            </a:fld>
            <a:endParaRPr lang="en-US"/>
          </a:p>
        </p:txBody>
      </p:sp>
    </p:spTree>
    <p:extLst>
      <p:ext uri="{BB962C8B-B14F-4D97-AF65-F5344CB8AC3E}">
        <p14:creationId xmlns:p14="http://schemas.microsoft.com/office/powerpoint/2010/main" val="2513501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18</a:t>
            </a:fld>
            <a:endParaRPr lang="en-US"/>
          </a:p>
        </p:txBody>
      </p:sp>
    </p:spTree>
    <p:extLst>
      <p:ext uri="{BB962C8B-B14F-4D97-AF65-F5344CB8AC3E}">
        <p14:creationId xmlns:p14="http://schemas.microsoft.com/office/powerpoint/2010/main" val="1161557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B4CFE-C6C6-4A5D-A685-7F3774C5A12F}" type="slidenum">
              <a:rPr lang="en-US" smtClean="0"/>
              <a:t>20</a:t>
            </a:fld>
            <a:endParaRPr lang="en-US"/>
          </a:p>
        </p:txBody>
      </p:sp>
    </p:spTree>
    <p:extLst>
      <p:ext uri="{BB962C8B-B14F-4D97-AF65-F5344CB8AC3E}">
        <p14:creationId xmlns:p14="http://schemas.microsoft.com/office/powerpoint/2010/main" val="64803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2</a:t>
            </a:fld>
            <a:endParaRPr lang="en-US"/>
          </a:p>
        </p:txBody>
      </p:sp>
    </p:spTree>
    <p:extLst>
      <p:ext uri="{BB962C8B-B14F-4D97-AF65-F5344CB8AC3E}">
        <p14:creationId xmlns:p14="http://schemas.microsoft.com/office/powerpoint/2010/main" val="30473173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B4CFE-C6C6-4A5D-A685-7F3774C5A12F}" type="slidenum">
              <a:rPr lang="en-US" smtClean="0"/>
              <a:t>21</a:t>
            </a:fld>
            <a:endParaRPr lang="en-US"/>
          </a:p>
        </p:txBody>
      </p:sp>
    </p:spTree>
    <p:extLst>
      <p:ext uri="{BB962C8B-B14F-4D97-AF65-F5344CB8AC3E}">
        <p14:creationId xmlns:p14="http://schemas.microsoft.com/office/powerpoint/2010/main" val="308426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B4CFE-C6C6-4A5D-A685-7F3774C5A12F}" type="slidenum">
              <a:rPr lang="en-US" smtClean="0"/>
              <a:t>25</a:t>
            </a:fld>
            <a:endParaRPr lang="en-US"/>
          </a:p>
        </p:txBody>
      </p:sp>
    </p:spTree>
    <p:extLst>
      <p:ext uri="{BB962C8B-B14F-4D97-AF65-F5344CB8AC3E}">
        <p14:creationId xmlns:p14="http://schemas.microsoft.com/office/powerpoint/2010/main" val="3157444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7B4CFE-C6C6-4A5D-A685-7F3774C5A12F}" type="slidenum">
              <a:rPr lang="en-US" smtClean="0"/>
              <a:t>26</a:t>
            </a:fld>
            <a:endParaRPr lang="en-US"/>
          </a:p>
        </p:txBody>
      </p:sp>
    </p:spTree>
    <p:extLst>
      <p:ext uri="{BB962C8B-B14F-4D97-AF65-F5344CB8AC3E}">
        <p14:creationId xmlns:p14="http://schemas.microsoft.com/office/powerpoint/2010/main" val="168916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27</a:t>
            </a:fld>
            <a:endParaRPr lang="en-US"/>
          </a:p>
        </p:txBody>
      </p:sp>
    </p:spTree>
    <p:extLst>
      <p:ext uri="{BB962C8B-B14F-4D97-AF65-F5344CB8AC3E}">
        <p14:creationId xmlns:p14="http://schemas.microsoft.com/office/powerpoint/2010/main" val="34354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28</a:t>
            </a:fld>
            <a:endParaRPr lang="en-US"/>
          </a:p>
        </p:txBody>
      </p:sp>
    </p:spTree>
    <p:extLst>
      <p:ext uri="{BB962C8B-B14F-4D97-AF65-F5344CB8AC3E}">
        <p14:creationId xmlns:p14="http://schemas.microsoft.com/office/powerpoint/2010/main" val="3179911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29</a:t>
            </a:fld>
            <a:endParaRPr lang="en-US"/>
          </a:p>
        </p:txBody>
      </p:sp>
    </p:spTree>
    <p:extLst>
      <p:ext uri="{BB962C8B-B14F-4D97-AF65-F5344CB8AC3E}">
        <p14:creationId xmlns:p14="http://schemas.microsoft.com/office/powerpoint/2010/main" val="4230236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30</a:t>
            </a:fld>
            <a:endParaRPr lang="en-US"/>
          </a:p>
        </p:txBody>
      </p:sp>
    </p:spTree>
    <p:extLst>
      <p:ext uri="{BB962C8B-B14F-4D97-AF65-F5344CB8AC3E}">
        <p14:creationId xmlns:p14="http://schemas.microsoft.com/office/powerpoint/2010/main" val="3573777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C2959-9D72-8E4F-89E5-313C2CDE044B}" type="slidenum">
              <a:rPr lang="en-US" smtClean="0"/>
              <a:t>31</a:t>
            </a:fld>
            <a:endParaRPr lang="en-US"/>
          </a:p>
        </p:txBody>
      </p:sp>
    </p:spTree>
    <p:extLst>
      <p:ext uri="{BB962C8B-B14F-4D97-AF65-F5344CB8AC3E}">
        <p14:creationId xmlns:p14="http://schemas.microsoft.com/office/powerpoint/2010/main" val="776528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3</a:t>
            </a:fld>
            <a:endParaRPr lang="en-US"/>
          </a:p>
        </p:txBody>
      </p:sp>
    </p:spTree>
    <p:extLst>
      <p:ext uri="{BB962C8B-B14F-4D97-AF65-F5344CB8AC3E}">
        <p14:creationId xmlns:p14="http://schemas.microsoft.com/office/powerpoint/2010/main" val="1677977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4</a:t>
            </a:fld>
            <a:endParaRPr lang="en-US"/>
          </a:p>
        </p:txBody>
      </p:sp>
    </p:spTree>
    <p:extLst>
      <p:ext uri="{BB962C8B-B14F-4D97-AF65-F5344CB8AC3E}">
        <p14:creationId xmlns:p14="http://schemas.microsoft.com/office/powerpoint/2010/main" val="15503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5</a:t>
            </a:fld>
            <a:endParaRPr lang="en-US"/>
          </a:p>
        </p:txBody>
      </p:sp>
    </p:spTree>
    <p:extLst>
      <p:ext uri="{BB962C8B-B14F-4D97-AF65-F5344CB8AC3E}">
        <p14:creationId xmlns:p14="http://schemas.microsoft.com/office/powerpoint/2010/main" val="1766124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6</a:t>
            </a:fld>
            <a:endParaRPr lang="en-US"/>
          </a:p>
        </p:txBody>
      </p:sp>
    </p:spTree>
    <p:extLst>
      <p:ext uri="{BB962C8B-B14F-4D97-AF65-F5344CB8AC3E}">
        <p14:creationId xmlns:p14="http://schemas.microsoft.com/office/powerpoint/2010/main" val="2350651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7</a:t>
            </a:fld>
            <a:endParaRPr lang="en-US"/>
          </a:p>
        </p:txBody>
      </p:sp>
    </p:spTree>
    <p:extLst>
      <p:ext uri="{BB962C8B-B14F-4D97-AF65-F5344CB8AC3E}">
        <p14:creationId xmlns:p14="http://schemas.microsoft.com/office/powerpoint/2010/main" val="1693237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8</a:t>
            </a:fld>
            <a:endParaRPr lang="en-US"/>
          </a:p>
        </p:txBody>
      </p:sp>
    </p:spTree>
    <p:extLst>
      <p:ext uri="{BB962C8B-B14F-4D97-AF65-F5344CB8AC3E}">
        <p14:creationId xmlns:p14="http://schemas.microsoft.com/office/powerpoint/2010/main" val="334520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C2959-9D72-8E4F-89E5-313C2CDE044B}" type="slidenum">
              <a:rPr lang="en-US" smtClean="0"/>
              <a:t>9</a:t>
            </a:fld>
            <a:endParaRPr lang="en-US"/>
          </a:p>
        </p:txBody>
      </p:sp>
    </p:spTree>
    <p:extLst>
      <p:ext uri="{BB962C8B-B14F-4D97-AF65-F5344CB8AC3E}">
        <p14:creationId xmlns:p14="http://schemas.microsoft.com/office/powerpoint/2010/main" val="1520325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1117B-FE2B-4D15-9DB6-DA3E6C9084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43A06C-1649-4627-8BB6-8F14FBC1BD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39E1ED-B5A2-4D0A-B464-B187808EF56D}"/>
              </a:ext>
            </a:extLst>
          </p:cNvPr>
          <p:cNvSpPr>
            <a:spLocks noGrp="1"/>
          </p:cNvSpPr>
          <p:nvPr>
            <p:ph type="dt" sz="half" idx="10"/>
          </p:nvPr>
        </p:nvSpPr>
        <p:spPr/>
        <p:txBody>
          <a:bodyPr/>
          <a:lstStyle/>
          <a:p>
            <a:fld id="{2FD06BF7-5C3E-42F1-A781-8AAAFE633D1C}" type="datetimeFigureOut">
              <a:rPr lang="en-US" smtClean="0"/>
              <a:t>10/18/2019</a:t>
            </a:fld>
            <a:endParaRPr lang="en-US"/>
          </a:p>
        </p:txBody>
      </p:sp>
      <p:sp>
        <p:nvSpPr>
          <p:cNvPr id="5" name="Footer Placeholder 4">
            <a:extLst>
              <a:ext uri="{FF2B5EF4-FFF2-40B4-BE49-F238E27FC236}">
                <a16:creationId xmlns:a16="http://schemas.microsoft.com/office/drawing/2014/main" id="{C8E20D55-08BF-45DC-BC57-4FDE94EE79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DD3FD6-59B3-4EAF-883C-2284B8BA9F9A}"/>
              </a:ext>
            </a:extLst>
          </p:cNvPr>
          <p:cNvSpPr>
            <a:spLocks noGrp="1"/>
          </p:cNvSpPr>
          <p:nvPr>
            <p:ph type="sldNum" sz="quarter" idx="12"/>
          </p:nvPr>
        </p:nvSpPr>
        <p:spPr/>
        <p:txBody>
          <a:bodyPr/>
          <a:lstStyle/>
          <a:p>
            <a:fld id="{4F738CD3-5AD0-43BB-B20B-7AC18658950F}" type="slidenum">
              <a:rPr lang="en-US" smtClean="0"/>
              <a:t>‹#›</a:t>
            </a:fld>
            <a:endParaRPr lang="en-US"/>
          </a:p>
        </p:txBody>
      </p:sp>
    </p:spTree>
    <p:extLst>
      <p:ext uri="{BB962C8B-B14F-4D97-AF65-F5344CB8AC3E}">
        <p14:creationId xmlns:p14="http://schemas.microsoft.com/office/powerpoint/2010/main" val="722804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38766-99BD-4E7D-8066-C8933A0A28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5EFD19-86C6-4686-977A-AABAAC5267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C2D26-6DE0-4ADC-A186-D042F8034C02}"/>
              </a:ext>
            </a:extLst>
          </p:cNvPr>
          <p:cNvSpPr>
            <a:spLocks noGrp="1"/>
          </p:cNvSpPr>
          <p:nvPr>
            <p:ph type="dt" sz="half" idx="10"/>
          </p:nvPr>
        </p:nvSpPr>
        <p:spPr/>
        <p:txBody>
          <a:bodyPr/>
          <a:lstStyle/>
          <a:p>
            <a:fld id="{2FD06BF7-5C3E-42F1-A781-8AAAFE633D1C}" type="datetimeFigureOut">
              <a:rPr lang="en-US" smtClean="0"/>
              <a:t>10/18/2019</a:t>
            </a:fld>
            <a:endParaRPr lang="en-US"/>
          </a:p>
        </p:txBody>
      </p:sp>
      <p:sp>
        <p:nvSpPr>
          <p:cNvPr id="5" name="Footer Placeholder 4">
            <a:extLst>
              <a:ext uri="{FF2B5EF4-FFF2-40B4-BE49-F238E27FC236}">
                <a16:creationId xmlns:a16="http://schemas.microsoft.com/office/drawing/2014/main" id="{68084DAC-C78B-4B36-B404-0B4BA9C4B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C3130D-2EB9-49F2-B74C-05DCB6D686A7}"/>
              </a:ext>
            </a:extLst>
          </p:cNvPr>
          <p:cNvSpPr>
            <a:spLocks noGrp="1"/>
          </p:cNvSpPr>
          <p:nvPr>
            <p:ph type="sldNum" sz="quarter" idx="12"/>
          </p:nvPr>
        </p:nvSpPr>
        <p:spPr/>
        <p:txBody>
          <a:bodyPr/>
          <a:lstStyle/>
          <a:p>
            <a:fld id="{4F738CD3-5AD0-43BB-B20B-7AC18658950F}" type="slidenum">
              <a:rPr lang="en-US" smtClean="0"/>
              <a:t>‹#›</a:t>
            </a:fld>
            <a:endParaRPr lang="en-US"/>
          </a:p>
        </p:txBody>
      </p:sp>
    </p:spTree>
    <p:extLst>
      <p:ext uri="{BB962C8B-B14F-4D97-AF65-F5344CB8AC3E}">
        <p14:creationId xmlns:p14="http://schemas.microsoft.com/office/powerpoint/2010/main" val="4210493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ADC2B3-DECE-4E29-A858-7E570B5305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647211-64D6-4B8C-B52F-4518147CF6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CE797-63F1-470E-BAC9-E53E79C299FF}"/>
              </a:ext>
            </a:extLst>
          </p:cNvPr>
          <p:cNvSpPr>
            <a:spLocks noGrp="1"/>
          </p:cNvSpPr>
          <p:nvPr>
            <p:ph type="dt" sz="half" idx="10"/>
          </p:nvPr>
        </p:nvSpPr>
        <p:spPr/>
        <p:txBody>
          <a:bodyPr/>
          <a:lstStyle/>
          <a:p>
            <a:fld id="{2FD06BF7-5C3E-42F1-A781-8AAAFE633D1C}" type="datetimeFigureOut">
              <a:rPr lang="en-US" smtClean="0"/>
              <a:t>10/18/2019</a:t>
            </a:fld>
            <a:endParaRPr lang="en-US"/>
          </a:p>
        </p:txBody>
      </p:sp>
      <p:sp>
        <p:nvSpPr>
          <p:cNvPr id="5" name="Footer Placeholder 4">
            <a:extLst>
              <a:ext uri="{FF2B5EF4-FFF2-40B4-BE49-F238E27FC236}">
                <a16:creationId xmlns:a16="http://schemas.microsoft.com/office/drawing/2014/main" id="{C86E0099-4796-4862-8778-5480052F7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DBE6B-17C6-44D8-8D8A-8A83834ED20A}"/>
              </a:ext>
            </a:extLst>
          </p:cNvPr>
          <p:cNvSpPr>
            <a:spLocks noGrp="1"/>
          </p:cNvSpPr>
          <p:nvPr>
            <p:ph type="sldNum" sz="quarter" idx="12"/>
          </p:nvPr>
        </p:nvSpPr>
        <p:spPr/>
        <p:txBody>
          <a:bodyPr/>
          <a:lstStyle/>
          <a:p>
            <a:fld id="{4F738CD3-5AD0-43BB-B20B-7AC18658950F}" type="slidenum">
              <a:rPr lang="en-US" smtClean="0"/>
              <a:t>‹#›</a:t>
            </a:fld>
            <a:endParaRPr lang="en-US"/>
          </a:p>
        </p:txBody>
      </p:sp>
    </p:spTree>
    <p:extLst>
      <p:ext uri="{BB962C8B-B14F-4D97-AF65-F5344CB8AC3E}">
        <p14:creationId xmlns:p14="http://schemas.microsoft.com/office/powerpoint/2010/main" val="4062305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981780-AAE4-E74B-B893-C51E9809328C}"/>
              </a:ext>
            </a:extLst>
          </p:cNvPr>
          <p:cNvPicPr>
            <a:picLocks noChangeAspect="1"/>
          </p:cNvPicPr>
          <p:nvPr userDrawn="1"/>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23891725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981780-AAE4-E74B-B893-C51E9809328C}"/>
              </a:ext>
            </a:extLst>
          </p:cNvPr>
          <p:cNvPicPr>
            <a:picLocks noChangeAspect="1"/>
          </p:cNvPicPr>
          <p:nvPr userDrawn="1"/>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6634592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6185B1-9D01-D242-83DC-7C98EC1E817B}"/>
              </a:ext>
            </a:extLst>
          </p:cNvPr>
          <p:cNvPicPr>
            <a:picLocks noChangeAspect="1"/>
          </p:cNvPicPr>
          <p:nvPr userDrawn="1"/>
        </p:nvPicPr>
        <p:blipFill>
          <a:blip r:embed="rId2"/>
          <a:stretch>
            <a:fillRect/>
          </a:stretch>
        </p:blipFill>
        <p:spPr>
          <a:xfrm>
            <a:off x="0" y="8467"/>
            <a:ext cx="12192000" cy="6841067"/>
          </a:xfrm>
          <a:prstGeom prst="rect">
            <a:avLst/>
          </a:prstGeom>
        </p:spPr>
      </p:pic>
      <p:sp>
        <p:nvSpPr>
          <p:cNvPr id="7" name="Rectangle 6">
            <a:extLst>
              <a:ext uri="{FF2B5EF4-FFF2-40B4-BE49-F238E27FC236}">
                <a16:creationId xmlns:a16="http://schemas.microsoft.com/office/drawing/2014/main" id="{08DA6A50-12EF-3E4C-8FC6-05905B661107}"/>
              </a:ext>
            </a:extLst>
          </p:cNvPr>
          <p:cNvSpPr/>
          <p:nvPr userDrawn="1"/>
        </p:nvSpPr>
        <p:spPr>
          <a:xfrm>
            <a:off x="2" y="0"/>
            <a:ext cx="12191999" cy="6858000"/>
          </a:xfrm>
          <a:prstGeom prst="rect">
            <a:avLst/>
          </a:prstGeom>
          <a:gradFill flip="none" rotWithShape="1">
            <a:gsLst>
              <a:gs pos="0">
                <a:schemeClr val="tx1">
                  <a:alpha val="70000"/>
                </a:schemeClr>
              </a:gs>
              <a:gs pos="100000">
                <a:schemeClr val="tx1">
                  <a:alpha val="0"/>
                </a:schemeClr>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 </a:t>
            </a:r>
          </a:p>
        </p:txBody>
      </p:sp>
      <p:sp>
        <p:nvSpPr>
          <p:cNvPr id="2" name="Title 1"/>
          <p:cNvSpPr>
            <a:spLocks noGrp="1"/>
          </p:cNvSpPr>
          <p:nvPr>
            <p:ph type="title"/>
          </p:nvPr>
        </p:nvSpPr>
        <p:spPr>
          <a:xfrm>
            <a:off x="639234" y="2538413"/>
            <a:ext cx="10473460" cy="640080"/>
          </a:xfrm>
        </p:spPr>
        <p:txBody>
          <a:bodyPr/>
          <a:lstStyle>
            <a:lvl1pPr>
              <a:lnSpc>
                <a:spcPts val="5600"/>
              </a:lnSpc>
              <a:defRPr sz="5333" spc="-200">
                <a:solidFill>
                  <a:schemeClr val="bg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26A81F4-775E-334E-9BF3-BE063A9E47E4}" type="slidenum">
              <a:rPr lang="en-US" smtClean="0"/>
              <a:pPr/>
              <a:t>‹#›</a:t>
            </a:fld>
            <a:endParaRPr lang="en-US"/>
          </a:p>
        </p:txBody>
      </p:sp>
    </p:spTree>
    <p:extLst>
      <p:ext uri="{BB962C8B-B14F-4D97-AF65-F5344CB8AC3E}">
        <p14:creationId xmlns:p14="http://schemas.microsoft.com/office/powerpoint/2010/main" val="295687766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Body">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516505" y="274321"/>
            <a:ext cx="11076879" cy="640080"/>
          </a:xfrm>
          <a:prstGeom prst="rect">
            <a:avLst/>
          </a:prstGeom>
        </p:spPr>
        <p:txBody>
          <a:bodyPr vert="horz" lIns="91440" tIns="45720" rIns="91440" bIns="45720" rtlCol="0" anchor="t">
            <a:noAutofit/>
          </a:bodyPr>
          <a:lstStyle>
            <a:lvl1pPr>
              <a:defRPr sz="2667">
                <a:solidFill>
                  <a:schemeClr val="tx1"/>
                </a:solidFill>
              </a:defRPr>
            </a:lvl1pPr>
          </a:lstStyle>
          <a:p>
            <a:r>
              <a:rPr lang="en-US" dirty="0"/>
              <a:t>Click to edit Master title style</a:t>
            </a:r>
          </a:p>
        </p:txBody>
      </p:sp>
      <p:sp>
        <p:nvSpPr>
          <p:cNvPr id="7" name="Text Placeholder 2"/>
          <p:cNvSpPr>
            <a:spLocks noGrp="1"/>
          </p:cNvSpPr>
          <p:nvPr>
            <p:ph idx="1" hasCustomPrompt="1"/>
          </p:nvPr>
        </p:nvSpPr>
        <p:spPr>
          <a:xfrm>
            <a:off x="523048" y="1189901"/>
            <a:ext cx="11070336" cy="4526280"/>
          </a:xfrm>
          <a:prstGeom prst="rect">
            <a:avLst/>
          </a:prstGeom>
        </p:spPr>
        <p:txBody>
          <a:bodyPr vert="horz" lIns="91440" tIns="45720" rIns="91440" bIns="45720" rtlCol="0">
            <a:noAutofit/>
          </a:bodyPr>
          <a:lstStyle>
            <a:lvl1pPr>
              <a:defRPr sz="1467">
                <a:solidFill>
                  <a:schemeClr val="tx1"/>
                </a:solidFill>
                <a:latin typeface="Arial" panose="020B0604020202020204" pitchFamily="34" charset="0"/>
                <a:cs typeface="Arial" panose="020B0604020202020204" pitchFamily="34" charset="0"/>
              </a:defRPr>
            </a:lvl1pPr>
            <a:lvl2pPr marL="228594" indent="-228594">
              <a:buClr>
                <a:schemeClr val="tx1"/>
              </a:buClr>
              <a:buFont typeface="Arial" panose="020B0604020202020204" pitchFamily="34" charset="0"/>
              <a:buChar char="•"/>
              <a:defRPr sz="1467">
                <a:solidFill>
                  <a:schemeClr val="tx1"/>
                </a:solidFill>
                <a:latin typeface="Arial" panose="020B0604020202020204" pitchFamily="34" charset="0"/>
                <a:cs typeface="Arial" panose="020B0604020202020204" pitchFamily="34" charset="0"/>
              </a:defRPr>
            </a:lvl2pPr>
            <a:lvl3pPr marL="487668" indent="-228594">
              <a:buFont typeface="Arial" panose="020B0604020202020204" pitchFamily="34" charset="0"/>
              <a:buChar char="•"/>
              <a:defRPr sz="1467">
                <a:solidFill>
                  <a:schemeClr val="tx1"/>
                </a:solidFill>
                <a:latin typeface="Arial" panose="020B0604020202020204" pitchFamily="34" charset="0"/>
                <a:cs typeface="Arial" panose="020B0604020202020204" pitchFamily="34" charset="0"/>
              </a:defRPr>
            </a:lvl3pPr>
            <a:lvl4pPr>
              <a:defRPr sz="1467">
                <a:solidFill>
                  <a:schemeClr val="tx1"/>
                </a:solidFill>
                <a:latin typeface="Arial" panose="020B0604020202020204" pitchFamily="34" charset="0"/>
                <a:cs typeface="Arial" panose="020B0604020202020204" pitchFamily="34" charset="0"/>
              </a:defRPr>
            </a:lvl4pPr>
            <a:lvl5pPr marL="736568" indent="-228594">
              <a:buFont typeface="Arial" panose="020B0604020202020204" pitchFamily="34" charset="0"/>
              <a:buChar char="•"/>
              <a:defRPr sz="1467">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First Bullet</a:t>
            </a:r>
          </a:p>
          <a:p>
            <a:pPr lvl="2"/>
            <a:r>
              <a:rPr lang="en-US" dirty="0"/>
              <a:t>Second Bullet</a:t>
            </a:r>
          </a:p>
          <a:p>
            <a:pPr lvl="4"/>
            <a:r>
              <a:rPr lang="en-US" dirty="0"/>
              <a:t>Third Bullet</a:t>
            </a:r>
          </a:p>
        </p:txBody>
      </p:sp>
    </p:spTree>
    <p:extLst>
      <p:ext uri="{BB962C8B-B14F-4D97-AF65-F5344CB8AC3E}">
        <p14:creationId xmlns:p14="http://schemas.microsoft.com/office/powerpoint/2010/main" val="113578326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DB0E8-1D08-4FDD-BC95-97DC8E378D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D63C96-3C73-4AF9-A7C7-3E7DE05444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CE7C0E-ABC2-4A13-88A8-F5AD33C57D62}"/>
              </a:ext>
            </a:extLst>
          </p:cNvPr>
          <p:cNvSpPr>
            <a:spLocks noGrp="1"/>
          </p:cNvSpPr>
          <p:nvPr>
            <p:ph type="dt" sz="half" idx="10"/>
          </p:nvPr>
        </p:nvSpPr>
        <p:spPr/>
        <p:txBody>
          <a:bodyPr/>
          <a:lstStyle/>
          <a:p>
            <a:fld id="{2FD06BF7-5C3E-42F1-A781-8AAAFE633D1C}" type="datetimeFigureOut">
              <a:rPr lang="en-US" smtClean="0"/>
              <a:t>10/18/2019</a:t>
            </a:fld>
            <a:endParaRPr lang="en-US"/>
          </a:p>
        </p:txBody>
      </p:sp>
      <p:sp>
        <p:nvSpPr>
          <p:cNvPr id="5" name="Footer Placeholder 4">
            <a:extLst>
              <a:ext uri="{FF2B5EF4-FFF2-40B4-BE49-F238E27FC236}">
                <a16:creationId xmlns:a16="http://schemas.microsoft.com/office/drawing/2014/main" id="{F9E05210-FC00-4E53-8DCA-0F86262D8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81CD-5C0F-422C-8377-1ED6CC40070F}"/>
              </a:ext>
            </a:extLst>
          </p:cNvPr>
          <p:cNvSpPr>
            <a:spLocks noGrp="1"/>
          </p:cNvSpPr>
          <p:nvPr>
            <p:ph type="sldNum" sz="quarter" idx="12"/>
          </p:nvPr>
        </p:nvSpPr>
        <p:spPr/>
        <p:txBody>
          <a:bodyPr/>
          <a:lstStyle/>
          <a:p>
            <a:fld id="{4F738CD3-5AD0-43BB-B20B-7AC18658950F}" type="slidenum">
              <a:rPr lang="en-US" smtClean="0"/>
              <a:t>‹#›</a:t>
            </a:fld>
            <a:endParaRPr lang="en-US"/>
          </a:p>
        </p:txBody>
      </p:sp>
    </p:spTree>
    <p:extLst>
      <p:ext uri="{BB962C8B-B14F-4D97-AF65-F5344CB8AC3E}">
        <p14:creationId xmlns:p14="http://schemas.microsoft.com/office/powerpoint/2010/main" val="3301924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25C68-1A85-486B-8AA3-2F742FB508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B8853E-93CF-400E-8023-F935DBDF63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9703A1-79AE-430F-8107-2B7A9DDBF730}"/>
              </a:ext>
            </a:extLst>
          </p:cNvPr>
          <p:cNvSpPr>
            <a:spLocks noGrp="1"/>
          </p:cNvSpPr>
          <p:nvPr>
            <p:ph type="dt" sz="half" idx="10"/>
          </p:nvPr>
        </p:nvSpPr>
        <p:spPr/>
        <p:txBody>
          <a:bodyPr/>
          <a:lstStyle/>
          <a:p>
            <a:fld id="{2FD06BF7-5C3E-42F1-A781-8AAAFE633D1C}" type="datetimeFigureOut">
              <a:rPr lang="en-US" smtClean="0"/>
              <a:t>10/18/2019</a:t>
            </a:fld>
            <a:endParaRPr lang="en-US"/>
          </a:p>
        </p:txBody>
      </p:sp>
      <p:sp>
        <p:nvSpPr>
          <p:cNvPr id="5" name="Footer Placeholder 4">
            <a:extLst>
              <a:ext uri="{FF2B5EF4-FFF2-40B4-BE49-F238E27FC236}">
                <a16:creationId xmlns:a16="http://schemas.microsoft.com/office/drawing/2014/main" id="{351052BA-E117-4189-BF25-D59DC1448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9F4968-C3A8-4862-B200-7417B31CEE92}"/>
              </a:ext>
            </a:extLst>
          </p:cNvPr>
          <p:cNvSpPr>
            <a:spLocks noGrp="1"/>
          </p:cNvSpPr>
          <p:nvPr>
            <p:ph type="sldNum" sz="quarter" idx="12"/>
          </p:nvPr>
        </p:nvSpPr>
        <p:spPr/>
        <p:txBody>
          <a:bodyPr/>
          <a:lstStyle/>
          <a:p>
            <a:fld id="{4F738CD3-5AD0-43BB-B20B-7AC18658950F}" type="slidenum">
              <a:rPr lang="en-US" smtClean="0"/>
              <a:t>‹#›</a:t>
            </a:fld>
            <a:endParaRPr lang="en-US"/>
          </a:p>
        </p:txBody>
      </p:sp>
    </p:spTree>
    <p:extLst>
      <p:ext uri="{BB962C8B-B14F-4D97-AF65-F5344CB8AC3E}">
        <p14:creationId xmlns:p14="http://schemas.microsoft.com/office/powerpoint/2010/main" val="2523568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CC7E-9765-4681-B673-BBCAB4A3B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118AC6-4A21-4BC0-9357-86A576C7E7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125FD1-5B98-4EE1-AF84-EA9C933EB3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0D106E-74B3-452C-8734-C58C0F0839D2}"/>
              </a:ext>
            </a:extLst>
          </p:cNvPr>
          <p:cNvSpPr>
            <a:spLocks noGrp="1"/>
          </p:cNvSpPr>
          <p:nvPr>
            <p:ph type="dt" sz="half" idx="10"/>
          </p:nvPr>
        </p:nvSpPr>
        <p:spPr/>
        <p:txBody>
          <a:bodyPr/>
          <a:lstStyle/>
          <a:p>
            <a:fld id="{2FD06BF7-5C3E-42F1-A781-8AAAFE633D1C}" type="datetimeFigureOut">
              <a:rPr lang="en-US" smtClean="0"/>
              <a:t>10/18/2019</a:t>
            </a:fld>
            <a:endParaRPr lang="en-US"/>
          </a:p>
        </p:txBody>
      </p:sp>
      <p:sp>
        <p:nvSpPr>
          <p:cNvPr id="6" name="Footer Placeholder 5">
            <a:extLst>
              <a:ext uri="{FF2B5EF4-FFF2-40B4-BE49-F238E27FC236}">
                <a16:creationId xmlns:a16="http://schemas.microsoft.com/office/drawing/2014/main" id="{FA24DDBB-FE1D-4A04-8AAE-A84EA5FE90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D877B2-5967-4717-8259-A517BF797394}"/>
              </a:ext>
            </a:extLst>
          </p:cNvPr>
          <p:cNvSpPr>
            <a:spLocks noGrp="1"/>
          </p:cNvSpPr>
          <p:nvPr>
            <p:ph type="sldNum" sz="quarter" idx="12"/>
          </p:nvPr>
        </p:nvSpPr>
        <p:spPr/>
        <p:txBody>
          <a:bodyPr/>
          <a:lstStyle/>
          <a:p>
            <a:fld id="{4F738CD3-5AD0-43BB-B20B-7AC18658950F}" type="slidenum">
              <a:rPr lang="en-US" smtClean="0"/>
              <a:t>‹#›</a:t>
            </a:fld>
            <a:endParaRPr lang="en-US"/>
          </a:p>
        </p:txBody>
      </p:sp>
    </p:spTree>
    <p:extLst>
      <p:ext uri="{BB962C8B-B14F-4D97-AF65-F5344CB8AC3E}">
        <p14:creationId xmlns:p14="http://schemas.microsoft.com/office/powerpoint/2010/main" val="90766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4641-D869-4967-B0F5-BB2562EEA8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3E3D5E-0797-4EF4-9BE3-0176451C4A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DACF71-0220-4F81-A95D-4F705FF729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08E0D5-A469-4682-A085-6493DA2B09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9FDE17-9C01-46B1-A286-F11FFA6E62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63F20C-E251-4420-A610-136B00C4A944}"/>
              </a:ext>
            </a:extLst>
          </p:cNvPr>
          <p:cNvSpPr>
            <a:spLocks noGrp="1"/>
          </p:cNvSpPr>
          <p:nvPr>
            <p:ph type="dt" sz="half" idx="10"/>
          </p:nvPr>
        </p:nvSpPr>
        <p:spPr/>
        <p:txBody>
          <a:bodyPr/>
          <a:lstStyle/>
          <a:p>
            <a:fld id="{2FD06BF7-5C3E-42F1-A781-8AAAFE633D1C}" type="datetimeFigureOut">
              <a:rPr lang="en-US" smtClean="0"/>
              <a:t>10/18/2019</a:t>
            </a:fld>
            <a:endParaRPr lang="en-US"/>
          </a:p>
        </p:txBody>
      </p:sp>
      <p:sp>
        <p:nvSpPr>
          <p:cNvPr id="8" name="Footer Placeholder 7">
            <a:extLst>
              <a:ext uri="{FF2B5EF4-FFF2-40B4-BE49-F238E27FC236}">
                <a16:creationId xmlns:a16="http://schemas.microsoft.com/office/drawing/2014/main" id="{9B9FD8E1-CC2A-4722-BEBA-92D806DA1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205E9D-5AEB-4365-B3D2-46554E15C7B8}"/>
              </a:ext>
            </a:extLst>
          </p:cNvPr>
          <p:cNvSpPr>
            <a:spLocks noGrp="1"/>
          </p:cNvSpPr>
          <p:nvPr>
            <p:ph type="sldNum" sz="quarter" idx="12"/>
          </p:nvPr>
        </p:nvSpPr>
        <p:spPr/>
        <p:txBody>
          <a:bodyPr/>
          <a:lstStyle/>
          <a:p>
            <a:fld id="{4F738CD3-5AD0-43BB-B20B-7AC18658950F}" type="slidenum">
              <a:rPr lang="en-US" smtClean="0"/>
              <a:t>‹#›</a:t>
            </a:fld>
            <a:endParaRPr lang="en-US"/>
          </a:p>
        </p:txBody>
      </p:sp>
    </p:spTree>
    <p:extLst>
      <p:ext uri="{BB962C8B-B14F-4D97-AF65-F5344CB8AC3E}">
        <p14:creationId xmlns:p14="http://schemas.microsoft.com/office/powerpoint/2010/main" val="1259942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B820-253C-4575-A9C6-D325761962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D66262-F966-4291-99B1-EFDEC1248ACF}"/>
              </a:ext>
            </a:extLst>
          </p:cNvPr>
          <p:cNvSpPr>
            <a:spLocks noGrp="1"/>
          </p:cNvSpPr>
          <p:nvPr>
            <p:ph type="dt" sz="half" idx="10"/>
          </p:nvPr>
        </p:nvSpPr>
        <p:spPr/>
        <p:txBody>
          <a:bodyPr/>
          <a:lstStyle/>
          <a:p>
            <a:fld id="{2FD06BF7-5C3E-42F1-A781-8AAAFE633D1C}" type="datetimeFigureOut">
              <a:rPr lang="en-US" smtClean="0"/>
              <a:t>10/18/2019</a:t>
            </a:fld>
            <a:endParaRPr lang="en-US"/>
          </a:p>
        </p:txBody>
      </p:sp>
      <p:sp>
        <p:nvSpPr>
          <p:cNvPr id="4" name="Footer Placeholder 3">
            <a:extLst>
              <a:ext uri="{FF2B5EF4-FFF2-40B4-BE49-F238E27FC236}">
                <a16:creationId xmlns:a16="http://schemas.microsoft.com/office/drawing/2014/main" id="{4B108EA0-FC23-433A-A65F-043301693C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B34379-6913-4986-93D1-1762A7AA263F}"/>
              </a:ext>
            </a:extLst>
          </p:cNvPr>
          <p:cNvSpPr>
            <a:spLocks noGrp="1"/>
          </p:cNvSpPr>
          <p:nvPr>
            <p:ph type="sldNum" sz="quarter" idx="12"/>
          </p:nvPr>
        </p:nvSpPr>
        <p:spPr/>
        <p:txBody>
          <a:bodyPr/>
          <a:lstStyle/>
          <a:p>
            <a:fld id="{4F738CD3-5AD0-43BB-B20B-7AC18658950F}" type="slidenum">
              <a:rPr lang="en-US" smtClean="0"/>
              <a:t>‹#›</a:t>
            </a:fld>
            <a:endParaRPr lang="en-US"/>
          </a:p>
        </p:txBody>
      </p:sp>
    </p:spTree>
    <p:extLst>
      <p:ext uri="{BB962C8B-B14F-4D97-AF65-F5344CB8AC3E}">
        <p14:creationId xmlns:p14="http://schemas.microsoft.com/office/powerpoint/2010/main" val="3829272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7EA89C-172E-4E21-A0E8-3D4EB9C3B4DA}"/>
              </a:ext>
            </a:extLst>
          </p:cNvPr>
          <p:cNvSpPr>
            <a:spLocks noGrp="1"/>
          </p:cNvSpPr>
          <p:nvPr>
            <p:ph type="dt" sz="half" idx="10"/>
          </p:nvPr>
        </p:nvSpPr>
        <p:spPr/>
        <p:txBody>
          <a:bodyPr/>
          <a:lstStyle/>
          <a:p>
            <a:fld id="{2FD06BF7-5C3E-42F1-A781-8AAAFE633D1C}" type="datetimeFigureOut">
              <a:rPr lang="en-US" smtClean="0"/>
              <a:t>10/18/2019</a:t>
            </a:fld>
            <a:endParaRPr lang="en-US"/>
          </a:p>
        </p:txBody>
      </p:sp>
      <p:sp>
        <p:nvSpPr>
          <p:cNvPr id="3" name="Footer Placeholder 2">
            <a:extLst>
              <a:ext uri="{FF2B5EF4-FFF2-40B4-BE49-F238E27FC236}">
                <a16:creationId xmlns:a16="http://schemas.microsoft.com/office/drawing/2014/main" id="{68AF5C4B-89E1-45F8-A29A-A20F4CCC2C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4CB8C0-9669-44BE-B660-F980FFDB0DA6}"/>
              </a:ext>
            </a:extLst>
          </p:cNvPr>
          <p:cNvSpPr>
            <a:spLocks noGrp="1"/>
          </p:cNvSpPr>
          <p:nvPr>
            <p:ph type="sldNum" sz="quarter" idx="12"/>
          </p:nvPr>
        </p:nvSpPr>
        <p:spPr/>
        <p:txBody>
          <a:bodyPr/>
          <a:lstStyle/>
          <a:p>
            <a:fld id="{4F738CD3-5AD0-43BB-B20B-7AC18658950F}" type="slidenum">
              <a:rPr lang="en-US" smtClean="0"/>
              <a:t>‹#›</a:t>
            </a:fld>
            <a:endParaRPr lang="en-US"/>
          </a:p>
        </p:txBody>
      </p:sp>
    </p:spTree>
    <p:extLst>
      <p:ext uri="{BB962C8B-B14F-4D97-AF65-F5344CB8AC3E}">
        <p14:creationId xmlns:p14="http://schemas.microsoft.com/office/powerpoint/2010/main" val="152121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D07FB-A80C-4F4B-A8A4-4DF3C988FE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ECCD6B-D0E3-4949-A04B-182DE9230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450D12-733D-445E-9252-A0B519B90F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94765-AEB3-45F2-A894-4339823AAD91}"/>
              </a:ext>
            </a:extLst>
          </p:cNvPr>
          <p:cNvSpPr>
            <a:spLocks noGrp="1"/>
          </p:cNvSpPr>
          <p:nvPr>
            <p:ph type="dt" sz="half" idx="10"/>
          </p:nvPr>
        </p:nvSpPr>
        <p:spPr/>
        <p:txBody>
          <a:bodyPr/>
          <a:lstStyle/>
          <a:p>
            <a:fld id="{2FD06BF7-5C3E-42F1-A781-8AAAFE633D1C}" type="datetimeFigureOut">
              <a:rPr lang="en-US" smtClean="0"/>
              <a:t>10/18/2019</a:t>
            </a:fld>
            <a:endParaRPr lang="en-US"/>
          </a:p>
        </p:txBody>
      </p:sp>
      <p:sp>
        <p:nvSpPr>
          <p:cNvPr id="6" name="Footer Placeholder 5">
            <a:extLst>
              <a:ext uri="{FF2B5EF4-FFF2-40B4-BE49-F238E27FC236}">
                <a16:creationId xmlns:a16="http://schemas.microsoft.com/office/drawing/2014/main" id="{4AD8585E-3CA8-49C1-B6C9-38328054A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EF3F2B-79BF-4C39-B840-6687A3C265FD}"/>
              </a:ext>
            </a:extLst>
          </p:cNvPr>
          <p:cNvSpPr>
            <a:spLocks noGrp="1"/>
          </p:cNvSpPr>
          <p:nvPr>
            <p:ph type="sldNum" sz="quarter" idx="12"/>
          </p:nvPr>
        </p:nvSpPr>
        <p:spPr/>
        <p:txBody>
          <a:bodyPr/>
          <a:lstStyle/>
          <a:p>
            <a:fld id="{4F738CD3-5AD0-43BB-B20B-7AC18658950F}" type="slidenum">
              <a:rPr lang="en-US" smtClean="0"/>
              <a:t>‹#›</a:t>
            </a:fld>
            <a:endParaRPr lang="en-US"/>
          </a:p>
        </p:txBody>
      </p:sp>
    </p:spTree>
    <p:extLst>
      <p:ext uri="{BB962C8B-B14F-4D97-AF65-F5344CB8AC3E}">
        <p14:creationId xmlns:p14="http://schemas.microsoft.com/office/powerpoint/2010/main" val="2227740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9463E-77F2-4287-BC7E-8CBDFDCF37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EBA450-E113-4DB8-86FD-AFF391C201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171136-7911-442B-B9CF-147E596B2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F77067-F00A-4196-99F6-D197172A0828}"/>
              </a:ext>
            </a:extLst>
          </p:cNvPr>
          <p:cNvSpPr>
            <a:spLocks noGrp="1"/>
          </p:cNvSpPr>
          <p:nvPr>
            <p:ph type="dt" sz="half" idx="10"/>
          </p:nvPr>
        </p:nvSpPr>
        <p:spPr/>
        <p:txBody>
          <a:bodyPr/>
          <a:lstStyle/>
          <a:p>
            <a:fld id="{2FD06BF7-5C3E-42F1-A781-8AAAFE633D1C}" type="datetimeFigureOut">
              <a:rPr lang="en-US" smtClean="0"/>
              <a:t>10/18/2019</a:t>
            </a:fld>
            <a:endParaRPr lang="en-US"/>
          </a:p>
        </p:txBody>
      </p:sp>
      <p:sp>
        <p:nvSpPr>
          <p:cNvPr id="6" name="Footer Placeholder 5">
            <a:extLst>
              <a:ext uri="{FF2B5EF4-FFF2-40B4-BE49-F238E27FC236}">
                <a16:creationId xmlns:a16="http://schemas.microsoft.com/office/drawing/2014/main" id="{386994D9-A296-4369-8ADE-45101E9D90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6A02DC-F076-4E7A-9800-646E53821F85}"/>
              </a:ext>
            </a:extLst>
          </p:cNvPr>
          <p:cNvSpPr>
            <a:spLocks noGrp="1"/>
          </p:cNvSpPr>
          <p:nvPr>
            <p:ph type="sldNum" sz="quarter" idx="12"/>
          </p:nvPr>
        </p:nvSpPr>
        <p:spPr/>
        <p:txBody>
          <a:bodyPr/>
          <a:lstStyle/>
          <a:p>
            <a:fld id="{4F738CD3-5AD0-43BB-B20B-7AC18658950F}" type="slidenum">
              <a:rPr lang="en-US" smtClean="0"/>
              <a:t>‹#›</a:t>
            </a:fld>
            <a:endParaRPr lang="en-US"/>
          </a:p>
        </p:txBody>
      </p:sp>
    </p:spTree>
    <p:extLst>
      <p:ext uri="{BB962C8B-B14F-4D97-AF65-F5344CB8AC3E}">
        <p14:creationId xmlns:p14="http://schemas.microsoft.com/office/powerpoint/2010/main" val="3235265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F62F35-9D79-4431-B032-D7380C795B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6FE3F5-E29C-495F-8C64-916266D735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8D43F3-23BD-4333-8413-6C4653783C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D06BF7-5C3E-42F1-A781-8AAAFE633D1C}" type="datetimeFigureOut">
              <a:rPr lang="en-US" smtClean="0"/>
              <a:t>10/18/2019</a:t>
            </a:fld>
            <a:endParaRPr lang="en-US"/>
          </a:p>
        </p:txBody>
      </p:sp>
      <p:sp>
        <p:nvSpPr>
          <p:cNvPr id="5" name="Footer Placeholder 4">
            <a:extLst>
              <a:ext uri="{FF2B5EF4-FFF2-40B4-BE49-F238E27FC236}">
                <a16:creationId xmlns:a16="http://schemas.microsoft.com/office/drawing/2014/main" id="{192FFF78-79AF-4326-9096-24521F3ECF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62089E-277B-4341-971B-E3141C1435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38CD3-5AD0-43BB-B20B-7AC18658950F}" type="slidenum">
              <a:rPr lang="en-US" smtClean="0"/>
              <a:t>‹#›</a:t>
            </a:fld>
            <a:endParaRPr lang="en-US"/>
          </a:p>
        </p:txBody>
      </p:sp>
    </p:spTree>
    <p:extLst>
      <p:ext uri="{BB962C8B-B14F-4D97-AF65-F5344CB8AC3E}">
        <p14:creationId xmlns:p14="http://schemas.microsoft.com/office/powerpoint/2010/main" val="1047211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D620785-320E-3644-946F-F043C2AC696B}"/>
              </a:ext>
            </a:extLst>
          </p:cNvPr>
          <p:cNvSpPr/>
          <p:nvPr userDrawn="1"/>
        </p:nvSpPr>
        <p:spPr>
          <a:xfrm>
            <a:off x="1" y="6628024"/>
            <a:ext cx="547487" cy="229976"/>
          </a:xfrm>
          <a:prstGeom prst="rect">
            <a:avLst/>
          </a:prstGeom>
          <a:solidFill>
            <a:srgbClr val="005A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 name="Rectangle 22">
            <a:extLst>
              <a:ext uri="{FF2B5EF4-FFF2-40B4-BE49-F238E27FC236}">
                <a16:creationId xmlns:a16="http://schemas.microsoft.com/office/drawing/2014/main" id="{73F86087-EC18-7F49-A4BE-9C31FA238807}"/>
              </a:ext>
            </a:extLst>
          </p:cNvPr>
          <p:cNvSpPr/>
          <p:nvPr userDrawn="1"/>
        </p:nvSpPr>
        <p:spPr>
          <a:xfrm>
            <a:off x="567267" y="6628024"/>
            <a:ext cx="9979400" cy="229976"/>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FAF492E7-0D69-B846-9C9D-BEC4D69C5BE5}"/>
              </a:ext>
            </a:extLst>
          </p:cNvPr>
          <p:cNvSpPr/>
          <p:nvPr userDrawn="1"/>
        </p:nvSpPr>
        <p:spPr>
          <a:xfrm>
            <a:off x="10566400" y="6628024"/>
            <a:ext cx="1625600" cy="229976"/>
          </a:xfrm>
          <a:prstGeom prst="rect">
            <a:avLst/>
          </a:prstGeom>
          <a:solidFill>
            <a:srgbClr val="005A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25" name="Picture 24">
            <a:extLst>
              <a:ext uri="{FF2B5EF4-FFF2-40B4-BE49-F238E27FC236}">
                <a16:creationId xmlns:a16="http://schemas.microsoft.com/office/drawing/2014/main" id="{538A576A-A77A-A14B-8834-BC331FB2622D}"/>
              </a:ext>
            </a:extLst>
          </p:cNvPr>
          <p:cNvPicPr>
            <a:picLocks noChangeAspect="1"/>
          </p:cNvPicPr>
          <p:nvPr userDrawn="1"/>
        </p:nvPicPr>
        <p:blipFill>
          <a:blip r:embed="rId5"/>
          <a:stretch>
            <a:fillRect/>
          </a:stretch>
        </p:blipFill>
        <p:spPr>
          <a:xfrm>
            <a:off x="10847005" y="6671265"/>
            <a:ext cx="1051473" cy="146304"/>
          </a:xfrm>
          <a:prstGeom prst="rect">
            <a:avLst/>
          </a:prstGeom>
        </p:spPr>
      </p:pic>
      <p:sp>
        <p:nvSpPr>
          <p:cNvPr id="2" name="Title Placeholder 1"/>
          <p:cNvSpPr>
            <a:spLocks noGrp="1"/>
          </p:cNvSpPr>
          <p:nvPr>
            <p:ph type="title"/>
          </p:nvPr>
        </p:nvSpPr>
        <p:spPr>
          <a:xfrm>
            <a:off x="517875" y="274321"/>
            <a:ext cx="10473460" cy="640080"/>
          </a:xfrm>
          <a:prstGeom prst="rect">
            <a:avLst/>
          </a:prstGeom>
        </p:spPr>
        <p:txBody>
          <a:bodyPr vert="horz" lIns="91440" tIns="45720" rIns="91440" bIns="45720" rtlCol="0" anchor="t" anchorCtr="0">
            <a:noAutofit/>
          </a:bodyPr>
          <a:lstStyle/>
          <a:p>
            <a:r>
              <a:rPr lang="en-US" dirty="0"/>
              <a:t>Click to edit Master title style</a:t>
            </a:r>
          </a:p>
        </p:txBody>
      </p:sp>
      <p:sp>
        <p:nvSpPr>
          <p:cNvPr id="11" name="Slide Number Placeholder 5"/>
          <p:cNvSpPr txBox="1">
            <a:spLocks/>
          </p:cNvSpPr>
          <p:nvPr userDrawn="1"/>
        </p:nvSpPr>
        <p:spPr>
          <a:xfrm>
            <a:off x="1" y="6628024"/>
            <a:ext cx="547487" cy="229976"/>
          </a:xfrm>
          <a:prstGeom prst="rect">
            <a:avLst/>
          </a:prstGeom>
        </p:spPr>
        <p:txBody>
          <a:bodyPr vert="horz" lIns="121920" tIns="60960" rIns="121920" bIns="60960" rtlCol="0" anchor="ctr"/>
          <a:lstStyle>
            <a:defPPr>
              <a:defRPr lang="en-US"/>
            </a:defPPr>
            <a:lvl1pPr marL="0" algn="ctr" defTabSz="685800" rtl="0" eaLnBrk="1" latinLnBrk="0" hangingPunct="1">
              <a:defRPr sz="800" kern="1200">
                <a:solidFill>
                  <a:srgbClr val="0070C0"/>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09555"/>
            <a:fld id="{D26A81F4-775E-334E-9BF3-BE063A9E47E4}" type="slidenum">
              <a:rPr lang="en-US" sz="1067" smtClean="0">
                <a:solidFill>
                  <a:schemeClr val="bg1"/>
                </a:solidFill>
              </a:rPr>
              <a:pPr defTabSz="609555"/>
              <a:t>‹#›</a:t>
            </a:fld>
            <a:endParaRPr lang="en-US" sz="1067">
              <a:solidFill>
                <a:schemeClr val="bg1"/>
              </a:solidFill>
            </a:endParaRPr>
          </a:p>
        </p:txBody>
      </p:sp>
    </p:spTree>
    <p:extLst>
      <p:ext uri="{BB962C8B-B14F-4D97-AF65-F5344CB8AC3E}">
        <p14:creationId xmlns:p14="http://schemas.microsoft.com/office/powerpoint/2010/main" val="1649459600"/>
      </p:ext>
    </p:extLst>
  </p:cSld>
  <p:clrMap bg1="lt1" tx1="dk1" bg2="lt2" tx2="dk2" accent1="accent1" accent2="accent2" accent3="accent3" accent4="accent4" accent5="accent5" accent6="accent6" hlink="hlink" folHlink="folHlink"/>
  <p:sldLayoutIdLst>
    <p:sldLayoutId id="2147483795" r:id="rId1"/>
    <p:sldLayoutId id="2147483777" r:id="rId2"/>
    <p:sldLayoutId id="2147483739" r:id="rId3"/>
  </p:sldLayoutIdLst>
  <p:transition>
    <p:fade/>
  </p:transition>
  <p:hf hdr="0" ftr="0" dt="0"/>
  <p:txStyles>
    <p:titleStyle>
      <a:lvl1pPr algn="l" defTabSz="457189" rtl="0" eaLnBrk="1" latinLnBrk="0" hangingPunct="1">
        <a:spcBef>
          <a:spcPct val="0"/>
        </a:spcBef>
        <a:buNone/>
        <a:defRPr sz="2200" b="1" i="0" kern="1200">
          <a:solidFill>
            <a:schemeClr val="tx1">
              <a:lumMod val="85000"/>
              <a:lumOff val="15000"/>
            </a:schemeClr>
          </a:solidFill>
          <a:latin typeface="Arial" charset="0"/>
          <a:ea typeface="Arial" charset="0"/>
          <a:cs typeface="Arial" charset="0"/>
        </a:defRPr>
      </a:lvl1pPr>
    </p:titleStyle>
    <p:bodyStyle>
      <a:lvl1pPr marL="0" indent="0" algn="l" defTabSz="457189" rtl="0" eaLnBrk="1" latinLnBrk="0" hangingPunct="1">
        <a:spcBef>
          <a:spcPct val="20000"/>
        </a:spcBef>
        <a:buFont typeface="Arial"/>
        <a:buNone/>
        <a:defRPr sz="1800" kern="1200">
          <a:solidFill>
            <a:schemeClr val="tx1">
              <a:lumMod val="75000"/>
              <a:lumOff val="25000"/>
            </a:schemeClr>
          </a:solidFill>
          <a:latin typeface="+mn-lt"/>
          <a:ea typeface="+mn-ea"/>
          <a:cs typeface="+mn-cs"/>
        </a:defRPr>
      </a:lvl1pPr>
      <a:lvl2pPr marL="0" indent="-342892" algn="l" defTabSz="457189" rtl="0" eaLnBrk="1" latinLnBrk="0" hangingPunct="1">
        <a:spcBef>
          <a:spcPct val="20000"/>
        </a:spcBef>
        <a:buClr>
          <a:schemeClr val="tx2"/>
        </a:buClr>
        <a:buFont typeface="Arial" charset="0"/>
        <a:buChar char="•"/>
        <a:defRPr sz="1800" kern="1200">
          <a:solidFill>
            <a:schemeClr val="tx1">
              <a:lumMod val="75000"/>
              <a:lumOff val="25000"/>
            </a:schemeClr>
          </a:solidFill>
          <a:latin typeface="+mn-lt"/>
          <a:ea typeface="+mn-ea"/>
          <a:cs typeface="+mn-cs"/>
        </a:defRPr>
      </a:lvl2pPr>
      <a:lvl3pPr marL="380990" indent="0" algn="l" defTabSz="457189" rtl="0" eaLnBrk="1" latinLnBrk="0" hangingPunct="1">
        <a:spcBef>
          <a:spcPct val="20000"/>
        </a:spcBef>
        <a:buFont typeface="Arial"/>
        <a:buNone/>
        <a:defRPr sz="1800" kern="1200">
          <a:solidFill>
            <a:schemeClr val="tx1">
              <a:lumMod val="75000"/>
              <a:lumOff val="25000"/>
            </a:schemeClr>
          </a:solidFill>
          <a:latin typeface="+mn-lt"/>
          <a:ea typeface="+mn-ea"/>
          <a:cs typeface="+mn-cs"/>
        </a:defRPr>
      </a:lvl3pPr>
      <a:lvl4pPr marL="380990" indent="0" algn="l" defTabSz="457189" rtl="0" eaLnBrk="1" latinLnBrk="0" hangingPunct="1">
        <a:spcBef>
          <a:spcPct val="20000"/>
        </a:spcBef>
        <a:buFont typeface="Arial"/>
        <a:buNone/>
        <a:defRPr sz="1800" kern="1200">
          <a:solidFill>
            <a:schemeClr val="tx1">
              <a:lumMod val="75000"/>
              <a:lumOff val="25000"/>
            </a:schemeClr>
          </a:solidFill>
          <a:latin typeface="+mn-lt"/>
          <a:ea typeface="+mn-ea"/>
          <a:cs typeface="+mn-cs"/>
        </a:defRPr>
      </a:lvl4pPr>
      <a:lvl5pPr marL="380990" indent="0" algn="l" defTabSz="457189" rtl="0" eaLnBrk="1" latinLnBrk="0" hangingPunct="1">
        <a:spcBef>
          <a:spcPct val="20000"/>
        </a:spcBef>
        <a:buFont typeface="Arial"/>
        <a:buNone/>
        <a:defRPr sz="1800" kern="1200">
          <a:solidFill>
            <a:schemeClr val="tx1">
              <a:lumMod val="75000"/>
              <a:lumOff val="25000"/>
            </a:schemeClr>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s://www.plainlanguage.gov/guidelines"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twitter.com/ChelseaParlett" TargetMode="External"/><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hyperlink" Target="https://www.plainlanguage.gov/guidelines/" TargetMode="Externa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F962B79-25FE-9A4C-93F2-7EBDCA6F4059}"/>
              </a:ext>
            </a:extLst>
          </p:cNvPr>
          <p:cNvPicPr>
            <a:picLocks noChangeAspect="1"/>
          </p:cNvPicPr>
          <p:nvPr/>
        </p:nvPicPr>
        <p:blipFill>
          <a:blip r:embed="rId3"/>
          <a:stretch>
            <a:fillRect/>
          </a:stretch>
        </p:blipFill>
        <p:spPr>
          <a:xfrm>
            <a:off x="775712" y="5837170"/>
            <a:ext cx="2355579" cy="327759"/>
          </a:xfrm>
          <a:prstGeom prst="rect">
            <a:avLst/>
          </a:prstGeom>
        </p:spPr>
      </p:pic>
      <p:sp>
        <p:nvSpPr>
          <p:cNvPr id="7" name="Title 1">
            <a:extLst>
              <a:ext uri="{FF2B5EF4-FFF2-40B4-BE49-F238E27FC236}">
                <a16:creationId xmlns:a16="http://schemas.microsoft.com/office/drawing/2014/main" id="{F9CF2C34-C565-E045-8877-5A951BDD9EDE}"/>
              </a:ext>
            </a:extLst>
          </p:cNvPr>
          <p:cNvSpPr txBox="1">
            <a:spLocks/>
          </p:cNvSpPr>
          <p:nvPr/>
        </p:nvSpPr>
        <p:spPr>
          <a:xfrm>
            <a:off x="775712" y="2203407"/>
            <a:ext cx="9909104" cy="902864"/>
          </a:xfrm>
          <a:prstGeom prst="rect">
            <a:avLst/>
          </a:prstGeom>
        </p:spPr>
        <p:txBody>
          <a:bodyPr>
            <a:noAutofit/>
          </a:bodyPr>
          <a:lstStyle>
            <a:lvl1pPr algn="l" defTabSz="457189" rtl="0" eaLnBrk="1" latinLnBrk="0" hangingPunct="1">
              <a:spcBef>
                <a:spcPct val="0"/>
              </a:spcBef>
              <a:buNone/>
              <a:defRPr sz="4000" b="1" i="0" kern="1200">
                <a:solidFill>
                  <a:schemeClr val="bg1"/>
                </a:solidFill>
                <a:latin typeface="Arial" charset="0"/>
                <a:ea typeface="Arial" charset="0"/>
                <a:cs typeface="Arial" charset="0"/>
              </a:defRPr>
            </a:lvl1pPr>
          </a:lstStyle>
          <a:p>
            <a:pPr algn="ctr">
              <a:lnSpc>
                <a:spcPts val="5600"/>
              </a:lnSpc>
            </a:pPr>
            <a:r>
              <a:rPr lang="en-US" sz="5333" spc="-200" dirty="0"/>
              <a:t>Data Presentation for Everyone</a:t>
            </a:r>
          </a:p>
        </p:txBody>
      </p:sp>
      <p:sp>
        <p:nvSpPr>
          <p:cNvPr id="8" name="TextBox 7">
            <a:extLst>
              <a:ext uri="{FF2B5EF4-FFF2-40B4-BE49-F238E27FC236}">
                <a16:creationId xmlns:a16="http://schemas.microsoft.com/office/drawing/2014/main" id="{3C1C070A-426F-174A-9DD9-F63F08888370}"/>
              </a:ext>
            </a:extLst>
          </p:cNvPr>
          <p:cNvSpPr txBox="1"/>
          <p:nvPr/>
        </p:nvSpPr>
        <p:spPr>
          <a:xfrm>
            <a:off x="640643" y="4365977"/>
            <a:ext cx="4428898" cy="1231106"/>
          </a:xfrm>
          <a:prstGeom prst="rect">
            <a:avLst/>
          </a:prstGeom>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dirty="0">
                <a:solidFill>
                  <a:schemeClr val="bg1"/>
                </a:solidFill>
              </a:rPr>
              <a:t>Allison Sliter</a:t>
            </a:r>
          </a:p>
          <a:p>
            <a:r>
              <a:rPr lang="en-US" sz="2400" b="1" dirty="0">
                <a:solidFill>
                  <a:schemeClr val="bg1"/>
                </a:solidFill>
              </a:rPr>
              <a:t>Sr Data Scientist</a:t>
            </a:r>
          </a:p>
          <a:p>
            <a:r>
              <a:rPr lang="en-US" sz="2400" b="1" dirty="0">
                <a:solidFill>
                  <a:schemeClr val="bg1"/>
                </a:solidFill>
              </a:rPr>
              <a:t>@</a:t>
            </a:r>
            <a:r>
              <a:rPr lang="en-US" sz="2400" b="1" dirty="0" err="1">
                <a:solidFill>
                  <a:schemeClr val="bg1"/>
                </a:solidFill>
              </a:rPr>
              <a:t>allisons</a:t>
            </a:r>
            <a:r>
              <a:rPr lang="en-US" sz="2400" b="1" dirty="0">
                <a:solidFill>
                  <a:schemeClr val="bg1"/>
                </a:solidFill>
              </a:rPr>
              <a:t> (Twitter and </a:t>
            </a:r>
            <a:r>
              <a:rPr lang="en-US" sz="2400" b="1" dirty="0" err="1">
                <a:solidFill>
                  <a:schemeClr val="bg1"/>
                </a:solidFill>
              </a:rPr>
              <a:t>Github</a:t>
            </a:r>
            <a:r>
              <a:rPr lang="en-US" sz="2400" b="1" dirty="0">
                <a:solidFill>
                  <a:schemeClr val="bg1"/>
                </a:solidFill>
              </a:rPr>
              <a:t>)</a:t>
            </a:r>
          </a:p>
        </p:txBody>
      </p:sp>
    </p:spTree>
    <p:extLst>
      <p:ext uri="{BB962C8B-B14F-4D97-AF65-F5344CB8AC3E}">
        <p14:creationId xmlns:p14="http://schemas.microsoft.com/office/powerpoint/2010/main" val="1068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B4AA-2768-DF4D-AC5C-093C01FFD3C4}"/>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3200" dirty="0"/>
              <a:t>Start With Guiding Questions:</a:t>
            </a:r>
          </a:p>
        </p:txBody>
      </p:sp>
      <p:sp>
        <p:nvSpPr>
          <p:cNvPr id="3" name="Content Placeholder 2">
            <a:extLst>
              <a:ext uri="{FF2B5EF4-FFF2-40B4-BE49-F238E27FC236}">
                <a16:creationId xmlns:a16="http://schemas.microsoft.com/office/drawing/2014/main" id="{BD2F09A4-EF57-B44A-8BA7-F24A3B9CB44D}"/>
              </a:ext>
            </a:extLst>
          </p:cNvPr>
          <p:cNvSpPr>
            <a:spLocks noGrp="1"/>
          </p:cNvSpPr>
          <p:nvPr>
            <p:ph idx="1"/>
          </p:nvPr>
        </p:nvSpPr>
        <p:spPr>
          <a:xfrm>
            <a:off x="523048" y="1189901"/>
            <a:ext cx="11070336" cy="2559140"/>
          </a:xfr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What do we already know?</a:t>
            </a:r>
          </a:p>
          <a:p>
            <a:pPr marL="457200" indent="-457200">
              <a:buFont typeface="Arial" panose="020B0604020202020204" pitchFamily="34" charset="0"/>
              <a:buChar char="•"/>
            </a:pPr>
            <a:r>
              <a:rPr lang="en-US" sz="2800" dirty="0"/>
              <a:t>What do you want to know?</a:t>
            </a:r>
          </a:p>
          <a:p>
            <a:pPr marL="457200" indent="-457200">
              <a:buFont typeface="Arial" panose="020B0604020202020204" pitchFamily="34" charset="0"/>
              <a:buChar char="•"/>
            </a:pPr>
            <a:r>
              <a:rPr lang="en-US" sz="2800" dirty="0"/>
              <a:t>What resources do I have access to?</a:t>
            </a:r>
          </a:p>
          <a:p>
            <a:pPr marL="457200" indent="-457200">
              <a:buFont typeface="Arial" panose="020B0604020202020204" pitchFamily="34" charset="0"/>
              <a:buChar char="•"/>
            </a:pPr>
            <a:r>
              <a:rPr lang="en-US" sz="2800" dirty="0"/>
              <a:t>Why do we need to know this?</a:t>
            </a:r>
          </a:p>
          <a:p>
            <a:pPr marL="457200" indent="-457200">
              <a:buFont typeface="Arial" panose="020B0604020202020204" pitchFamily="34" charset="0"/>
              <a:buChar char="•"/>
            </a:pPr>
            <a:r>
              <a:rPr lang="en-US" sz="2800" dirty="0"/>
              <a:t>What do you </a:t>
            </a:r>
            <a:r>
              <a:rPr lang="en-US" sz="2800" i="1" dirty="0"/>
              <a:t>think </a:t>
            </a:r>
            <a:r>
              <a:rPr lang="en-US" sz="2800" dirty="0"/>
              <a:t>the answer is?</a:t>
            </a:r>
          </a:p>
          <a:p>
            <a:endParaRPr lang="en-US" dirty="0"/>
          </a:p>
        </p:txBody>
      </p:sp>
      <p:graphicFrame>
        <p:nvGraphicFramePr>
          <p:cNvPr id="6" name="Diagram 5">
            <a:extLst>
              <a:ext uri="{FF2B5EF4-FFF2-40B4-BE49-F238E27FC236}">
                <a16:creationId xmlns:a16="http://schemas.microsoft.com/office/drawing/2014/main" id="{843A0F68-F7C6-439C-ACD7-9AC6AC0069FD}"/>
              </a:ext>
            </a:extLst>
          </p:cNvPr>
          <p:cNvGraphicFramePr/>
          <p:nvPr>
            <p:extLst>
              <p:ext uri="{D42A27DB-BD31-4B8C-83A1-F6EECF244321}">
                <p14:modId xmlns:p14="http://schemas.microsoft.com/office/powerpoint/2010/main" val="145371989"/>
              </p:ext>
            </p:extLst>
          </p:nvPr>
        </p:nvGraphicFramePr>
        <p:xfrm>
          <a:off x="6096000" y="4009302"/>
          <a:ext cx="5572952" cy="1800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821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3ED0-CBFC-41AE-BEFC-1A1322443AD2}"/>
              </a:ext>
            </a:extLst>
          </p:cNvPr>
          <p:cNvSpPr>
            <a:spLocks noGrp="1"/>
          </p:cNvSpPr>
          <p:nvPr>
            <p:ph type="title"/>
          </p:nvPr>
        </p:nvSpPr>
        <p:spPr/>
        <p:txBody>
          <a:bodyPr/>
          <a:lstStyle/>
          <a:p>
            <a:r>
              <a:rPr lang="en-US" sz="3600" dirty="0"/>
              <a:t>Answers to your guiding questions -&gt; A Well Formed Question</a:t>
            </a:r>
          </a:p>
        </p:txBody>
      </p:sp>
      <p:sp>
        <p:nvSpPr>
          <p:cNvPr id="3" name="Content Placeholder 2">
            <a:extLst>
              <a:ext uri="{FF2B5EF4-FFF2-40B4-BE49-F238E27FC236}">
                <a16:creationId xmlns:a16="http://schemas.microsoft.com/office/drawing/2014/main" id="{5B38363B-893D-45AD-84DA-15C181931D8F}"/>
              </a:ext>
            </a:extLst>
          </p:cNvPr>
          <p:cNvSpPr>
            <a:spLocks noGrp="1"/>
          </p:cNvSpPr>
          <p:nvPr>
            <p:ph idx="1"/>
          </p:nvPr>
        </p:nvSpPr>
        <p:spPr>
          <a:xfrm>
            <a:off x="523048" y="1371599"/>
            <a:ext cx="11070336" cy="4344581"/>
          </a:xfrm>
        </p:spPr>
        <p:txBody>
          <a:bodyPr/>
          <a:lstStyle/>
          <a:p>
            <a:r>
              <a:rPr lang="en-US" sz="1800" dirty="0"/>
              <a:t>A question is well formed when it…</a:t>
            </a:r>
          </a:p>
          <a:p>
            <a:pPr marL="285750" indent="-285750">
              <a:buFont typeface="Arial" panose="020B0604020202020204" pitchFamily="34" charset="0"/>
              <a:buChar char="•"/>
            </a:pPr>
            <a:r>
              <a:rPr lang="en-US" sz="1800" dirty="0"/>
              <a:t>Is actually a single question.</a:t>
            </a:r>
          </a:p>
          <a:p>
            <a:pPr marL="285750" indent="-285750">
              <a:buFont typeface="Arial" panose="020B0604020202020204" pitchFamily="34" charset="0"/>
              <a:buChar char="•"/>
            </a:pPr>
            <a:r>
              <a:rPr lang="en-US" sz="1800" dirty="0"/>
              <a:t>Can be answered</a:t>
            </a:r>
          </a:p>
          <a:p>
            <a:pPr marL="285750" indent="-285750">
              <a:buFont typeface="Arial" panose="020B0604020202020204" pitchFamily="34" charset="0"/>
              <a:buChar char="•"/>
            </a:pPr>
            <a:r>
              <a:rPr lang="en-US" sz="1800" dirty="0"/>
              <a:t>Is clear when the answer has been found (and if it hasn’t!)</a:t>
            </a:r>
          </a:p>
          <a:p>
            <a:pPr marL="285750" indent="-285750">
              <a:buFont typeface="Arial" panose="020B0604020202020204" pitchFamily="34" charset="0"/>
              <a:buChar char="•"/>
            </a:pPr>
            <a:r>
              <a:rPr lang="en-US" sz="1800" dirty="0"/>
              <a:t>Surfaces all premises and semantics so they can be agreed upon by stakeholders and analyst.</a:t>
            </a:r>
          </a:p>
          <a:p>
            <a:pPr marL="285750" indent="-285750">
              <a:buFont typeface="Arial" panose="020B0604020202020204" pitchFamily="34" charset="0"/>
              <a:buChar char="•"/>
            </a:pPr>
            <a:r>
              <a:rPr lang="en-US" sz="1800" dirty="0"/>
              <a:t>Allows you to fill in a 2x2 table of known and unknowns.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p:txBody>
      </p:sp>
      <p:graphicFrame>
        <p:nvGraphicFramePr>
          <p:cNvPr id="4" name="Table 3">
            <a:extLst>
              <a:ext uri="{FF2B5EF4-FFF2-40B4-BE49-F238E27FC236}">
                <a16:creationId xmlns:a16="http://schemas.microsoft.com/office/drawing/2014/main" id="{891FFB3A-8A2F-41CB-9D6C-B8F2B0CD481A}"/>
              </a:ext>
            </a:extLst>
          </p:cNvPr>
          <p:cNvGraphicFramePr>
            <a:graphicFrameLocks noGrp="1"/>
          </p:cNvGraphicFramePr>
          <p:nvPr>
            <p:extLst>
              <p:ext uri="{D42A27DB-BD31-4B8C-83A1-F6EECF244321}">
                <p14:modId xmlns:p14="http://schemas.microsoft.com/office/powerpoint/2010/main" val="1291741517"/>
              </p:ext>
            </p:extLst>
          </p:nvPr>
        </p:nvGraphicFramePr>
        <p:xfrm>
          <a:off x="5705033" y="3733284"/>
          <a:ext cx="5963919" cy="2440094"/>
        </p:xfrm>
        <a:graphic>
          <a:graphicData uri="http://schemas.openxmlformats.org/drawingml/2006/table">
            <a:tbl>
              <a:tblPr firstRow="1" firstCol="1" bandRow="1">
                <a:tableStyleId>{5C22544A-7EE6-4342-B048-85BDC9FD1C3A}</a:tableStyleId>
              </a:tblPr>
              <a:tblGrid>
                <a:gridCol w="1987973">
                  <a:extLst>
                    <a:ext uri="{9D8B030D-6E8A-4147-A177-3AD203B41FA5}">
                      <a16:colId xmlns:a16="http://schemas.microsoft.com/office/drawing/2014/main" val="14956077"/>
                    </a:ext>
                  </a:extLst>
                </a:gridCol>
                <a:gridCol w="1987973">
                  <a:extLst>
                    <a:ext uri="{9D8B030D-6E8A-4147-A177-3AD203B41FA5}">
                      <a16:colId xmlns:a16="http://schemas.microsoft.com/office/drawing/2014/main" val="1329486043"/>
                    </a:ext>
                  </a:extLst>
                </a:gridCol>
                <a:gridCol w="1987973">
                  <a:extLst>
                    <a:ext uri="{9D8B030D-6E8A-4147-A177-3AD203B41FA5}">
                      <a16:colId xmlns:a16="http://schemas.microsoft.com/office/drawing/2014/main" val="635473829"/>
                    </a:ext>
                  </a:extLst>
                </a:gridCol>
              </a:tblGrid>
              <a:tr h="548082">
                <a:tc>
                  <a:txBody>
                    <a:bodyPr/>
                    <a:lstStyle/>
                    <a:p>
                      <a:endParaRPr lang="en-US" dirty="0"/>
                    </a:p>
                  </a:txBody>
                  <a:tcPr/>
                </a:tc>
                <a:tc>
                  <a:txBody>
                    <a:bodyPr/>
                    <a:lstStyle/>
                    <a:p>
                      <a:r>
                        <a:rPr lang="en-US" dirty="0"/>
                        <a:t>Known</a:t>
                      </a:r>
                    </a:p>
                  </a:txBody>
                  <a:tcPr/>
                </a:tc>
                <a:tc>
                  <a:txBody>
                    <a:bodyPr/>
                    <a:lstStyle/>
                    <a:p>
                      <a:r>
                        <a:rPr lang="en-US" dirty="0"/>
                        <a:t>Unknown</a:t>
                      </a:r>
                    </a:p>
                  </a:txBody>
                  <a:tcPr/>
                </a:tc>
                <a:extLst>
                  <a:ext uri="{0D108BD9-81ED-4DB2-BD59-A6C34878D82A}">
                    <a16:rowId xmlns:a16="http://schemas.microsoft.com/office/drawing/2014/main" val="2841517917"/>
                  </a:ext>
                </a:extLst>
              </a:tr>
              <a:tr h="946006">
                <a:tc>
                  <a:txBody>
                    <a:bodyPr/>
                    <a:lstStyle/>
                    <a:p>
                      <a:r>
                        <a:rPr lang="en-US" dirty="0"/>
                        <a:t>Known</a:t>
                      </a:r>
                    </a:p>
                  </a:txBody>
                  <a:tcPr/>
                </a:tc>
                <a:tc>
                  <a:txBody>
                    <a:bodyPr/>
                    <a:lstStyle/>
                    <a:p>
                      <a:r>
                        <a:rPr lang="en-US" dirty="0"/>
                        <a:t>Things we know we know</a:t>
                      </a:r>
                    </a:p>
                  </a:txBody>
                  <a:tcPr/>
                </a:tc>
                <a:tc>
                  <a:txBody>
                    <a:bodyPr/>
                    <a:lstStyle/>
                    <a:p>
                      <a:r>
                        <a:rPr lang="en-US" dirty="0"/>
                        <a:t>Things we know we don’t know</a:t>
                      </a:r>
                    </a:p>
                  </a:txBody>
                  <a:tcPr/>
                </a:tc>
                <a:extLst>
                  <a:ext uri="{0D108BD9-81ED-4DB2-BD59-A6C34878D82A}">
                    <a16:rowId xmlns:a16="http://schemas.microsoft.com/office/drawing/2014/main" val="3205712123"/>
                  </a:ext>
                </a:extLst>
              </a:tr>
              <a:tr h="946006">
                <a:tc>
                  <a:txBody>
                    <a:bodyPr/>
                    <a:lstStyle/>
                    <a:p>
                      <a:r>
                        <a:rPr lang="en-US" dirty="0"/>
                        <a:t>Unknown</a:t>
                      </a:r>
                    </a:p>
                  </a:txBody>
                  <a:tcPr/>
                </a:tc>
                <a:tc>
                  <a:txBody>
                    <a:bodyPr/>
                    <a:lstStyle/>
                    <a:p>
                      <a:r>
                        <a:rPr lang="en-US" dirty="0"/>
                        <a:t>Things we don’t know we know</a:t>
                      </a:r>
                    </a:p>
                  </a:txBody>
                  <a:tcPr/>
                </a:tc>
                <a:tc>
                  <a:txBody>
                    <a:bodyPr/>
                    <a:lstStyle/>
                    <a:p>
                      <a:r>
                        <a:rPr lang="en-US" dirty="0"/>
                        <a:t>Things we don’t know we don’t know.</a:t>
                      </a:r>
                    </a:p>
                  </a:txBody>
                  <a:tcPr/>
                </a:tc>
                <a:extLst>
                  <a:ext uri="{0D108BD9-81ED-4DB2-BD59-A6C34878D82A}">
                    <a16:rowId xmlns:a16="http://schemas.microsoft.com/office/drawing/2014/main" val="3251621075"/>
                  </a:ext>
                </a:extLst>
              </a:tr>
            </a:tbl>
          </a:graphicData>
        </a:graphic>
      </p:graphicFrame>
    </p:spTree>
    <p:extLst>
      <p:ext uri="{BB962C8B-B14F-4D97-AF65-F5344CB8AC3E}">
        <p14:creationId xmlns:p14="http://schemas.microsoft.com/office/powerpoint/2010/main" val="2736643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B414-89FC-4DDB-8792-F106E4EF7373}"/>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4800" dirty="0">
                <a:solidFill>
                  <a:schemeClr val="bg1"/>
                </a:solidFill>
              </a:rPr>
              <a:t>Speak </a:t>
            </a:r>
            <a:r>
              <a:rPr lang="en-US" sz="4800" i="1" dirty="0">
                <a:solidFill>
                  <a:schemeClr val="bg1"/>
                </a:solidFill>
              </a:rPr>
              <a:t>to</a:t>
            </a:r>
            <a:r>
              <a:rPr lang="en-US" sz="4800" dirty="0">
                <a:solidFill>
                  <a:schemeClr val="bg1"/>
                </a:solidFill>
              </a:rPr>
              <a:t> Your Audience</a:t>
            </a:r>
          </a:p>
        </p:txBody>
      </p:sp>
      <p:sp>
        <p:nvSpPr>
          <p:cNvPr id="3" name="Slide Number Placeholder 2">
            <a:extLst>
              <a:ext uri="{FF2B5EF4-FFF2-40B4-BE49-F238E27FC236}">
                <a16:creationId xmlns:a16="http://schemas.microsoft.com/office/drawing/2014/main" id="{BE825804-61B7-42D6-A5FC-2487F818D313}"/>
              </a:ext>
            </a:extLst>
          </p:cNvPr>
          <p:cNvSpPr>
            <a:spLocks noGrp="1"/>
          </p:cNvSpPr>
          <p:nvPr>
            <p:ph type="sldNum" sz="quarter" idx="10"/>
          </p:nvPr>
        </p:nvSpPr>
        <p:spPr/>
        <p:txBody>
          <a:bodyPr/>
          <a:lst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a:lstStyle>
          <a:p>
            <a:fld id="{D26A81F4-775E-334E-9BF3-BE063A9E47E4}" type="slidenum">
              <a:rPr lang="en-US" smtClean="0"/>
              <a:pPr/>
              <a:t>12</a:t>
            </a:fld>
            <a:endParaRPr lang="en-US"/>
          </a:p>
        </p:txBody>
      </p:sp>
    </p:spTree>
    <p:extLst>
      <p:ext uri="{BB962C8B-B14F-4D97-AF65-F5344CB8AC3E}">
        <p14:creationId xmlns:p14="http://schemas.microsoft.com/office/powerpoint/2010/main" val="32931790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86A48-87D2-4498-B45F-74C65B517A6E}"/>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3600" dirty="0"/>
              <a:t>Use Plain Language instead of Jargon</a:t>
            </a:r>
          </a:p>
        </p:txBody>
      </p:sp>
      <p:graphicFrame>
        <p:nvGraphicFramePr>
          <p:cNvPr id="4" name="Content Placeholder 3">
            <a:extLst>
              <a:ext uri="{FF2B5EF4-FFF2-40B4-BE49-F238E27FC236}">
                <a16:creationId xmlns:a16="http://schemas.microsoft.com/office/drawing/2014/main" id="{83F1437F-C28D-4B74-815C-0CDD213818D7}"/>
              </a:ext>
            </a:extLst>
          </p:cNvPr>
          <p:cNvGraphicFramePr>
            <a:graphicFrameLocks noGrp="1"/>
          </p:cNvGraphicFramePr>
          <p:nvPr>
            <p:ph idx="1"/>
            <p:extLst>
              <p:ext uri="{D42A27DB-BD31-4B8C-83A1-F6EECF244321}">
                <p14:modId xmlns:p14="http://schemas.microsoft.com/office/powerpoint/2010/main" val="3389079559"/>
              </p:ext>
            </p:extLst>
          </p:nvPr>
        </p:nvGraphicFramePr>
        <p:xfrm>
          <a:off x="522817" y="1189567"/>
          <a:ext cx="10839450" cy="4511040"/>
        </p:xfrm>
        <a:graphic>
          <a:graphicData uri="http://schemas.openxmlformats.org/drawingml/2006/table">
            <a:tbl>
              <a:tblPr firstRow="1" bandRow="1">
                <a:tableStyleId>{5C22544A-7EE6-4342-B048-85BDC9FD1C3A}</a:tableStyleId>
              </a:tblPr>
              <a:tblGrid>
                <a:gridCol w="5419725">
                  <a:extLst>
                    <a:ext uri="{9D8B030D-6E8A-4147-A177-3AD203B41FA5}">
                      <a16:colId xmlns:a16="http://schemas.microsoft.com/office/drawing/2014/main" val="30475911"/>
                    </a:ext>
                  </a:extLst>
                </a:gridCol>
                <a:gridCol w="5419725">
                  <a:extLst>
                    <a:ext uri="{9D8B030D-6E8A-4147-A177-3AD203B41FA5}">
                      <a16:colId xmlns:a16="http://schemas.microsoft.com/office/drawing/2014/main" val="3681631584"/>
                    </a:ext>
                  </a:extLst>
                </a:gridCol>
              </a:tblGrid>
              <a:tr h="487680">
                <a:tc>
                  <a:txBody>
                    <a:bodyPr/>
                    <a:lstStyle/>
                    <a:p>
                      <a:r>
                        <a:rPr lang="en-US" sz="2400" dirty="0"/>
                        <a:t>Jargon</a:t>
                      </a:r>
                    </a:p>
                  </a:txBody>
                  <a:tcPr marL="121920" marR="121920" marT="60960" marB="60960"/>
                </a:tc>
                <a:tc>
                  <a:txBody>
                    <a:bodyPr/>
                    <a:lstStyle/>
                    <a:p>
                      <a:r>
                        <a:rPr lang="en-US" sz="2400" dirty="0"/>
                        <a:t>Plain Language</a:t>
                      </a:r>
                    </a:p>
                  </a:txBody>
                  <a:tcPr marL="121920" marR="121920" marT="60960" marB="60960"/>
                </a:tc>
                <a:extLst>
                  <a:ext uri="{0D108BD9-81ED-4DB2-BD59-A6C34878D82A}">
                    <a16:rowId xmlns:a16="http://schemas.microsoft.com/office/drawing/2014/main" val="1840496651"/>
                  </a:ext>
                </a:extLst>
              </a:tr>
              <a:tr h="1219200">
                <a:tc>
                  <a:txBody>
                    <a:bodyPr/>
                    <a:lstStyle/>
                    <a:p>
                      <a:r>
                        <a:rPr lang="en-US" sz="2400" dirty="0"/>
                        <a:t>Group-specific, highly specialized and precise.</a:t>
                      </a:r>
                    </a:p>
                  </a:txBody>
                  <a:tcPr marL="121920" marR="121920" marT="60960" marB="60960"/>
                </a:tc>
                <a:tc>
                  <a:txBody>
                    <a:bodyPr/>
                    <a:lstStyle/>
                    <a:p>
                      <a:r>
                        <a:rPr lang="en-US" sz="2400" dirty="0"/>
                        <a:t>Chooses vocabulary (and word senses) that should be understandable to any speaker of Professional English.</a:t>
                      </a:r>
                    </a:p>
                  </a:txBody>
                  <a:tcPr marL="121920" marR="121920" marT="60960" marB="60960"/>
                </a:tc>
                <a:extLst>
                  <a:ext uri="{0D108BD9-81ED-4DB2-BD59-A6C34878D82A}">
                    <a16:rowId xmlns:a16="http://schemas.microsoft.com/office/drawing/2014/main" val="1924194194"/>
                  </a:ext>
                </a:extLst>
              </a:tr>
              <a:tr h="1219200">
                <a:tc>
                  <a:txBody>
                    <a:bodyPr/>
                    <a:lstStyle/>
                    <a:p>
                      <a:r>
                        <a:rPr lang="en-US" sz="2400" dirty="0"/>
                        <a:t>Efficient when everyone speaks the jargon, but…</a:t>
                      </a:r>
                    </a:p>
                  </a:txBody>
                  <a:tcPr marL="121920" marR="121920" marT="60960" marB="60960"/>
                </a:tc>
                <a:tc>
                  <a:txBody>
                    <a:bodyPr/>
                    <a:lstStyle/>
                    <a:p>
                      <a:r>
                        <a:rPr lang="en-US" sz="2400" dirty="0"/>
                        <a:t>Sentences may be shorter and thus more numerous, but…</a:t>
                      </a:r>
                    </a:p>
                  </a:txBody>
                  <a:tcPr marL="121920" marR="121920" marT="60960" marB="60960"/>
                </a:tc>
                <a:extLst>
                  <a:ext uri="{0D108BD9-81ED-4DB2-BD59-A6C34878D82A}">
                    <a16:rowId xmlns:a16="http://schemas.microsoft.com/office/drawing/2014/main" val="2154020808"/>
                  </a:ext>
                </a:extLst>
              </a:tr>
              <a:tr h="1219200">
                <a:tc>
                  <a:txBody>
                    <a:bodyPr/>
                    <a:lstStyle/>
                    <a:p>
                      <a:r>
                        <a:rPr lang="en-US" sz="2400" dirty="0"/>
                        <a:t>Often overloads vernacular terms leading to confusion.</a:t>
                      </a:r>
                    </a:p>
                  </a:txBody>
                  <a:tcPr marL="121920" marR="121920" marT="60960" marB="60960"/>
                </a:tc>
                <a:tc>
                  <a:txBody>
                    <a:bodyPr/>
                    <a:lstStyle/>
                    <a:p>
                      <a:r>
                        <a:rPr lang="en-US" sz="2400" dirty="0"/>
                        <a:t>Utilizes clear distinctions</a:t>
                      </a:r>
                    </a:p>
                  </a:txBody>
                  <a:tcPr marL="121920" marR="121920" marT="60960" marB="60960"/>
                </a:tc>
                <a:extLst>
                  <a:ext uri="{0D108BD9-81ED-4DB2-BD59-A6C34878D82A}">
                    <a16:rowId xmlns:a16="http://schemas.microsoft.com/office/drawing/2014/main" val="3176912015"/>
                  </a:ext>
                </a:extLst>
              </a:tr>
            </a:tbl>
          </a:graphicData>
        </a:graphic>
      </p:graphicFrame>
    </p:spTree>
    <p:extLst>
      <p:ext uri="{BB962C8B-B14F-4D97-AF65-F5344CB8AC3E}">
        <p14:creationId xmlns:p14="http://schemas.microsoft.com/office/powerpoint/2010/main" val="427740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86A48-87D2-4498-B45F-74C65B517A6E}"/>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4000" dirty="0"/>
              <a:t>Examples of Plain Language</a:t>
            </a:r>
          </a:p>
        </p:txBody>
      </p:sp>
      <p:graphicFrame>
        <p:nvGraphicFramePr>
          <p:cNvPr id="4" name="Content Placeholder 3">
            <a:extLst>
              <a:ext uri="{FF2B5EF4-FFF2-40B4-BE49-F238E27FC236}">
                <a16:creationId xmlns:a16="http://schemas.microsoft.com/office/drawing/2014/main" id="{83F1437F-C28D-4B74-815C-0CDD213818D7}"/>
              </a:ext>
            </a:extLst>
          </p:cNvPr>
          <p:cNvGraphicFramePr>
            <a:graphicFrameLocks noGrp="1"/>
          </p:cNvGraphicFramePr>
          <p:nvPr>
            <p:ph idx="1"/>
            <p:extLst>
              <p:ext uri="{D42A27DB-BD31-4B8C-83A1-F6EECF244321}">
                <p14:modId xmlns:p14="http://schemas.microsoft.com/office/powerpoint/2010/main" val="882712170"/>
              </p:ext>
            </p:extLst>
          </p:nvPr>
        </p:nvGraphicFramePr>
        <p:xfrm>
          <a:off x="522817" y="1189567"/>
          <a:ext cx="10839450" cy="4632960"/>
        </p:xfrm>
        <a:graphic>
          <a:graphicData uri="http://schemas.openxmlformats.org/drawingml/2006/table">
            <a:tbl>
              <a:tblPr firstRow="1" bandRow="1">
                <a:tableStyleId>{5C22544A-7EE6-4342-B048-85BDC9FD1C3A}</a:tableStyleId>
              </a:tblPr>
              <a:tblGrid>
                <a:gridCol w="5419725">
                  <a:extLst>
                    <a:ext uri="{9D8B030D-6E8A-4147-A177-3AD203B41FA5}">
                      <a16:colId xmlns:a16="http://schemas.microsoft.com/office/drawing/2014/main" val="30475911"/>
                    </a:ext>
                  </a:extLst>
                </a:gridCol>
                <a:gridCol w="5419725">
                  <a:extLst>
                    <a:ext uri="{9D8B030D-6E8A-4147-A177-3AD203B41FA5}">
                      <a16:colId xmlns:a16="http://schemas.microsoft.com/office/drawing/2014/main" val="3681631584"/>
                    </a:ext>
                  </a:extLst>
                </a:gridCol>
              </a:tblGrid>
              <a:tr h="487680">
                <a:tc>
                  <a:txBody>
                    <a:bodyPr/>
                    <a:lstStyle/>
                    <a:p>
                      <a:r>
                        <a:rPr lang="en-US" sz="2400" dirty="0"/>
                        <a:t>Instead of…</a:t>
                      </a:r>
                    </a:p>
                  </a:txBody>
                  <a:tcPr marL="121920" marR="121920" marT="60960" marB="60960"/>
                </a:tc>
                <a:tc>
                  <a:txBody>
                    <a:bodyPr/>
                    <a:lstStyle/>
                    <a:p>
                      <a:r>
                        <a:rPr lang="en-US" sz="2400" dirty="0"/>
                        <a:t>Try…</a:t>
                      </a:r>
                    </a:p>
                  </a:txBody>
                  <a:tcPr marL="121920" marR="121920" marT="60960" marB="60960"/>
                </a:tc>
                <a:extLst>
                  <a:ext uri="{0D108BD9-81ED-4DB2-BD59-A6C34878D82A}">
                    <a16:rowId xmlns:a16="http://schemas.microsoft.com/office/drawing/2014/main" val="1840496651"/>
                  </a:ext>
                </a:extLst>
              </a:tr>
              <a:tr h="1219200">
                <a:tc>
                  <a:txBody>
                    <a:bodyPr/>
                    <a:lstStyle/>
                    <a:p>
                      <a:r>
                        <a:rPr lang="en-US" sz="2400" dirty="0"/>
                        <a:t>Statistically Significant </a:t>
                      </a:r>
                    </a:p>
                  </a:txBody>
                  <a:tcPr marL="121920" marR="121920" marT="60960" marB="60960"/>
                </a:tc>
                <a:tc>
                  <a:txBody>
                    <a:bodyPr/>
                    <a:lstStyle/>
                    <a:p>
                      <a:r>
                        <a:rPr lang="en-US" sz="2400" dirty="0"/>
                        <a:t>“If we did this experiment again, it would be unlikely to come up with a different result”</a:t>
                      </a:r>
                    </a:p>
                  </a:txBody>
                  <a:tcPr marL="121920" marR="121920" marT="60960" marB="60960"/>
                </a:tc>
                <a:extLst>
                  <a:ext uri="{0D108BD9-81ED-4DB2-BD59-A6C34878D82A}">
                    <a16:rowId xmlns:a16="http://schemas.microsoft.com/office/drawing/2014/main" val="1924194194"/>
                  </a:ext>
                </a:extLst>
              </a:tr>
              <a:tr h="1219200">
                <a:tc>
                  <a:txBody>
                    <a:bodyPr/>
                    <a:lstStyle/>
                    <a:p>
                      <a:r>
                        <a:rPr lang="en-US" sz="2400" dirty="0"/>
                        <a:t>Null Result</a:t>
                      </a:r>
                    </a:p>
                  </a:txBody>
                  <a:tcPr marL="121920" marR="121920" marT="60960" marB="60960"/>
                </a:tc>
                <a:tc>
                  <a:txBody>
                    <a:bodyPr/>
                    <a:lstStyle/>
                    <a:p>
                      <a:r>
                        <a:rPr lang="en-US" sz="2400" dirty="0"/>
                        <a:t>“We haven’t gotten enough data to answer your question.  More data may help.”</a:t>
                      </a:r>
                    </a:p>
                  </a:txBody>
                  <a:tcPr marL="121920" marR="121920" marT="60960" marB="60960"/>
                </a:tc>
                <a:extLst>
                  <a:ext uri="{0D108BD9-81ED-4DB2-BD59-A6C34878D82A}">
                    <a16:rowId xmlns:a16="http://schemas.microsoft.com/office/drawing/2014/main" val="3176912015"/>
                  </a:ext>
                </a:extLst>
              </a:tr>
              <a:tr h="853440">
                <a:tc>
                  <a:txBody>
                    <a:bodyPr/>
                    <a:lstStyle/>
                    <a:p>
                      <a:r>
                        <a:rPr lang="en-US" sz="2400" dirty="0"/>
                        <a:t>Confidence Interval</a:t>
                      </a:r>
                    </a:p>
                  </a:txBody>
                  <a:tcPr marL="121920" marR="121920" marT="60960" marB="60960"/>
                </a:tc>
                <a:tc>
                  <a:txBody>
                    <a:bodyPr/>
                    <a:lstStyle/>
                    <a:p>
                      <a:r>
                        <a:rPr lang="en-US" sz="2400" dirty="0"/>
                        <a:t>“We’re pretty sure the true answer is between this and that.”</a:t>
                      </a:r>
                    </a:p>
                  </a:txBody>
                  <a:tcPr marL="121920" marR="121920" marT="60960" marB="60960"/>
                </a:tc>
                <a:extLst>
                  <a:ext uri="{0D108BD9-81ED-4DB2-BD59-A6C34878D82A}">
                    <a16:rowId xmlns:a16="http://schemas.microsoft.com/office/drawing/2014/main" val="1832039447"/>
                  </a:ext>
                </a:extLst>
              </a:tr>
              <a:tr h="853440">
                <a:tc>
                  <a:txBody>
                    <a:bodyPr/>
                    <a:lstStyle/>
                    <a:p>
                      <a:r>
                        <a:rPr lang="en-US" sz="2400" dirty="0"/>
                        <a:t>p-value</a:t>
                      </a:r>
                    </a:p>
                  </a:txBody>
                  <a:tcPr marL="121920" marR="121920" marT="60960" marB="60960"/>
                </a:tc>
                <a:tc>
                  <a:txBody>
                    <a:bodyPr/>
                    <a:lstStyle/>
                    <a:p>
                      <a:r>
                        <a:rPr lang="en-US" sz="2400" dirty="0"/>
                        <a:t>Maybe skip talking about p-values at all?</a:t>
                      </a:r>
                    </a:p>
                  </a:txBody>
                  <a:tcPr marL="121920" marR="121920" marT="60960" marB="60960"/>
                </a:tc>
                <a:extLst>
                  <a:ext uri="{0D108BD9-81ED-4DB2-BD59-A6C34878D82A}">
                    <a16:rowId xmlns:a16="http://schemas.microsoft.com/office/drawing/2014/main" val="1256876216"/>
                  </a:ext>
                </a:extLst>
              </a:tr>
            </a:tbl>
          </a:graphicData>
        </a:graphic>
      </p:graphicFrame>
      <p:sp>
        <p:nvSpPr>
          <p:cNvPr id="3" name="TextBox 2">
            <a:extLst>
              <a:ext uri="{FF2B5EF4-FFF2-40B4-BE49-F238E27FC236}">
                <a16:creationId xmlns:a16="http://schemas.microsoft.com/office/drawing/2014/main" id="{9FA907E2-373C-4E95-B45E-DFAD9096AE0F}"/>
              </a:ext>
            </a:extLst>
          </p:cNvPr>
          <p:cNvSpPr txBox="1"/>
          <p:nvPr/>
        </p:nvSpPr>
        <p:spPr>
          <a:xfrm>
            <a:off x="5854699" y="5822527"/>
            <a:ext cx="6502401" cy="830997"/>
          </a:xfrm>
          <a:prstGeom prst="rect">
            <a:avLst/>
          </a:prstGeom>
          <a:noFill/>
        </p:spPr>
        <p:txBody>
          <a:bodyPr wrap="square" rtlCol="0">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400" dirty="0"/>
              <a:t>More guidance here: </a:t>
            </a:r>
            <a:r>
              <a:rPr lang="en-US" sz="2400" dirty="0">
                <a:hlinkClick r:id="rId3"/>
              </a:rPr>
              <a:t>https://www.plainlanguage.gov/guidelines</a:t>
            </a:r>
            <a:endParaRPr lang="en-US" sz="2400" dirty="0"/>
          </a:p>
        </p:txBody>
      </p:sp>
    </p:spTree>
    <p:extLst>
      <p:ext uri="{BB962C8B-B14F-4D97-AF65-F5344CB8AC3E}">
        <p14:creationId xmlns:p14="http://schemas.microsoft.com/office/powerpoint/2010/main" val="115019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B414-89FC-4DDB-8792-F106E4EF7373}"/>
              </a:ext>
            </a:extLst>
          </p:cNvPr>
          <p:cNvSpPr>
            <a:spLocks noGrp="1"/>
          </p:cNvSpPr>
          <p:nvPr>
            <p:ph type="title"/>
          </p:nvPr>
        </p:nvSpPr>
        <p:spPr>
          <a:xfrm>
            <a:off x="639234" y="2538412"/>
            <a:ext cx="10473460" cy="1403667"/>
          </a:xfr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4400" dirty="0">
                <a:solidFill>
                  <a:schemeClr val="bg1"/>
                </a:solidFill>
              </a:rPr>
              <a:t>Structure Your Presentation To Make An Impact</a:t>
            </a:r>
          </a:p>
        </p:txBody>
      </p:sp>
      <p:sp>
        <p:nvSpPr>
          <p:cNvPr id="3" name="Slide Number Placeholder 2">
            <a:extLst>
              <a:ext uri="{FF2B5EF4-FFF2-40B4-BE49-F238E27FC236}">
                <a16:creationId xmlns:a16="http://schemas.microsoft.com/office/drawing/2014/main" id="{BE825804-61B7-42D6-A5FC-2487F818D313}"/>
              </a:ext>
            </a:extLst>
          </p:cNvPr>
          <p:cNvSpPr>
            <a:spLocks noGrp="1"/>
          </p:cNvSpPr>
          <p:nvPr>
            <p:ph type="sldNum" sz="quarter" idx="10"/>
          </p:nvPr>
        </p:nvSpPr>
        <p:spPr/>
        <p:txBody>
          <a:bodyPr/>
          <a:lst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a:lstStyle>
          <a:p>
            <a:fld id="{D26A81F4-775E-334E-9BF3-BE063A9E47E4}" type="slidenum">
              <a:rPr lang="en-US" smtClean="0"/>
              <a:pPr/>
              <a:t>15</a:t>
            </a:fld>
            <a:endParaRPr lang="en-US"/>
          </a:p>
        </p:txBody>
      </p:sp>
    </p:spTree>
    <p:extLst>
      <p:ext uri="{BB962C8B-B14F-4D97-AF65-F5344CB8AC3E}">
        <p14:creationId xmlns:p14="http://schemas.microsoft.com/office/powerpoint/2010/main" val="26671738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AA66-B1A8-434F-9472-CFBE4ECDB67D}"/>
              </a:ext>
            </a:extLst>
          </p:cNvPr>
          <p:cNvSpPr>
            <a:spLocks noGrp="1"/>
          </p:cNvSpPr>
          <p:nvPr>
            <p:ph type="title"/>
          </p:nvPr>
        </p:nvSpPr>
        <p:spPr/>
        <p:txBody>
          <a:bodyPr/>
          <a:lstStyle/>
          <a:p>
            <a:r>
              <a:rPr lang="en-US" dirty="0"/>
              <a:t>The Hero’s Journey narrative structure, or What Not To Do.</a:t>
            </a:r>
          </a:p>
        </p:txBody>
      </p:sp>
      <p:graphicFrame>
        <p:nvGraphicFramePr>
          <p:cNvPr id="3" name="Object 2">
            <a:extLst>
              <a:ext uri="{FF2B5EF4-FFF2-40B4-BE49-F238E27FC236}">
                <a16:creationId xmlns:a16="http://schemas.microsoft.com/office/drawing/2014/main" id="{7277607D-AA48-4956-A0AD-999CED970BD3}"/>
              </a:ext>
            </a:extLst>
          </p:cNvPr>
          <p:cNvGraphicFramePr>
            <a:graphicFrameLocks noChangeAspect="1"/>
          </p:cNvGraphicFramePr>
          <p:nvPr>
            <p:extLst>
              <p:ext uri="{D42A27DB-BD31-4B8C-83A1-F6EECF244321}">
                <p14:modId xmlns:p14="http://schemas.microsoft.com/office/powerpoint/2010/main" val="216430072"/>
              </p:ext>
            </p:extLst>
          </p:nvPr>
        </p:nvGraphicFramePr>
        <p:xfrm>
          <a:off x="3154630" y="914401"/>
          <a:ext cx="5882739" cy="5493522"/>
        </p:xfrm>
        <a:graphic>
          <a:graphicData uri="http://schemas.openxmlformats.org/presentationml/2006/ole">
            <mc:AlternateContent xmlns:mc="http://schemas.openxmlformats.org/markup-compatibility/2006">
              <mc:Choice xmlns:v="urn:schemas-microsoft-com:vml" Requires="v">
                <p:oleObj spid="_x0000_s2053" name="Acrobat Document" r:id="rId4" imgW="5038379" imgH="4705350" progId="Acrobat.Document.DC">
                  <p:embed/>
                </p:oleObj>
              </mc:Choice>
              <mc:Fallback>
                <p:oleObj name="Acrobat Document" r:id="rId4" imgW="5038379" imgH="4705350" progId="Acrobat.Document.DC">
                  <p:embed/>
                  <p:pic>
                    <p:nvPicPr>
                      <p:cNvPr id="0" name=""/>
                      <p:cNvPicPr/>
                      <p:nvPr/>
                    </p:nvPicPr>
                    <p:blipFill>
                      <a:blip r:embed="rId5"/>
                      <a:stretch>
                        <a:fillRect/>
                      </a:stretch>
                    </p:blipFill>
                    <p:spPr>
                      <a:xfrm>
                        <a:off x="3154630" y="914401"/>
                        <a:ext cx="5882739" cy="5493522"/>
                      </a:xfrm>
                      <a:prstGeom prst="rect">
                        <a:avLst/>
                      </a:prstGeom>
                    </p:spPr>
                  </p:pic>
                </p:oleObj>
              </mc:Fallback>
            </mc:AlternateContent>
          </a:graphicData>
        </a:graphic>
      </p:graphicFrame>
      <p:sp>
        <p:nvSpPr>
          <p:cNvPr id="6" name="Content Placeholder 5">
            <a:extLst>
              <a:ext uri="{FF2B5EF4-FFF2-40B4-BE49-F238E27FC236}">
                <a16:creationId xmlns:a16="http://schemas.microsoft.com/office/drawing/2014/main" id="{35DAF33B-76BC-431F-8866-31543CE1A2D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45256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57BA-FED2-41CD-85CE-A5A5FB6287AB}"/>
              </a:ext>
            </a:extLst>
          </p:cNvPr>
          <p:cNvSpPr>
            <a:spLocks noGrp="1"/>
          </p:cNvSpPr>
          <p:nvPr>
            <p:ph type="title"/>
          </p:nvPr>
        </p:nvSpPr>
        <p:spPr>
          <a:xfrm>
            <a:off x="516505" y="274321"/>
            <a:ext cx="3061947" cy="5393778"/>
          </a:xfrm>
        </p:spPr>
        <p:txBody>
          <a:bodyPr/>
          <a:lstStyle/>
          <a:p>
            <a:r>
              <a:rPr lang="en-US" sz="3600" i="1" dirty="0"/>
              <a:t>Inverted Pyramid </a:t>
            </a:r>
            <a:r>
              <a:rPr lang="en-US" sz="3600" dirty="0"/>
              <a:t>or the Right Way to structure a presentation</a:t>
            </a:r>
          </a:p>
        </p:txBody>
      </p:sp>
      <p:sp>
        <p:nvSpPr>
          <p:cNvPr id="3" name="Content Placeholder 2">
            <a:extLst>
              <a:ext uri="{FF2B5EF4-FFF2-40B4-BE49-F238E27FC236}">
                <a16:creationId xmlns:a16="http://schemas.microsoft.com/office/drawing/2014/main" id="{3EAA5301-18C0-4439-B960-DCC043833349}"/>
              </a:ext>
            </a:extLst>
          </p:cNvPr>
          <p:cNvSpPr>
            <a:spLocks noGrp="1"/>
          </p:cNvSpPr>
          <p:nvPr>
            <p:ph idx="1"/>
          </p:nvPr>
        </p:nvSpPr>
        <p:spPr/>
        <p:txBody>
          <a:bodyPr/>
          <a:lstStyle/>
          <a:p>
            <a:endParaRPr lang="en-US" dirty="0"/>
          </a:p>
        </p:txBody>
      </p:sp>
      <p:pic>
        <p:nvPicPr>
          <p:cNvPr id="5" name="Picture 4" descr="Inverted Pyramid Infographic&#10;">
            <a:extLst>
              <a:ext uri="{FF2B5EF4-FFF2-40B4-BE49-F238E27FC236}">
                <a16:creationId xmlns:a16="http://schemas.microsoft.com/office/drawing/2014/main" id="{47529B1F-82CF-4313-A673-36212C420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452" y="115924"/>
            <a:ext cx="8014932" cy="6348889"/>
          </a:xfrm>
          <a:prstGeom prst="rect">
            <a:avLst/>
          </a:prstGeom>
        </p:spPr>
      </p:pic>
    </p:spTree>
    <p:extLst>
      <p:ext uri="{BB962C8B-B14F-4D97-AF65-F5344CB8AC3E}">
        <p14:creationId xmlns:p14="http://schemas.microsoft.com/office/powerpoint/2010/main" val="4087182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B414-89FC-4DDB-8792-F106E4EF7373}"/>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4800" dirty="0">
                <a:solidFill>
                  <a:schemeClr val="bg1"/>
                </a:solidFill>
              </a:rPr>
              <a:t>Do the Work For Your Audience</a:t>
            </a:r>
          </a:p>
        </p:txBody>
      </p:sp>
      <p:sp>
        <p:nvSpPr>
          <p:cNvPr id="3" name="Slide Number Placeholder 2">
            <a:extLst>
              <a:ext uri="{FF2B5EF4-FFF2-40B4-BE49-F238E27FC236}">
                <a16:creationId xmlns:a16="http://schemas.microsoft.com/office/drawing/2014/main" id="{BE825804-61B7-42D6-A5FC-2487F818D313}"/>
              </a:ext>
            </a:extLst>
          </p:cNvPr>
          <p:cNvSpPr>
            <a:spLocks noGrp="1"/>
          </p:cNvSpPr>
          <p:nvPr>
            <p:ph type="sldNum" sz="quarter" idx="10"/>
          </p:nvPr>
        </p:nvSpPr>
        <p:spPr/>
        <p:txBody>
          <a:bodyPr/>
          <a:lst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a:lstStyle>
          <a:p>
            <a:fld id="{D26A81F4-775E-334E-9BF3-BE063A9E47E4}" type="slidenum">
              <a:rPr lang="en-US" smtClean="0"/>
              <a:pPr/>
              <a:t>18</a:t>
            </a:fld>
            <a:endParaRPr lang="en-US"/>
          </a:p>
        </p:txBody>
      </p:sp>
    </p:spTree>
    <p:extLst>
      <p:ext uri="{BB962C8B-B14F-4D97-AF65-F5344CB8AC3E}">
        <p14:creationId xmlns:p14="http://schemas.microsoft.com/office/powerpoint/2010/main" val="15100098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DEB90-DB69-444F-B891-E88A17F094F9}"/>
              </a:ext>
            </a:extLst>
          </p:cNvPr>
          <p:cNvSpPr>
            <a:spLocks noGrp="1"/>
          </p:cNvSpPr>
          <p:nvPr>
            <p:ph type="title"/>
          </p:nvPr>
        </p:nvSpPr>
        <p:spPr>
          <a:xfrm>
            <a:off x="516505" y="274321"/>
            <a:ext cx="11076879" cy="640080"/>
          </a:xfrm>
        </p:spPr>
        <p:txBody>
          <a:bodyPr/>
          <a:lstStyle/>
          <a:p>
            <a:endParaRPr lang="en-US" dirty="0"/>
          </a:p>
        </p:txBody>
      </p:sp>
      <p:pic>
        <p:nvPicPr>
          <p:cNvPr id="4" name="Content Placeholder 3">
            <a:extLst>
              <a:ext uri="{FF2B5EF4-FFF2-40B4-BE49-F238E27FC236}">
                <a16:creationId xmlns:a16="http://schemas.microsoft.com/office/drawing/2014/main" id="{94089ACA-5AA9-4A28-9D8F-ED5B7DBEE6AE}"/>
              </a:ext>
            </a:extLst>
          </p:cNvPr>
          <p:cNvPicPr>
            <a:picLocks noGrp="1" noChangeAspect="1"/>
          </p:cNvPicPr>
          <p:nvPr>
            <p:ph idx="1"/>
          </p:nvPr>
        </p:nvPicPr>
        <p:blipFill>
          <a:blip r:embed="rId2"/>
          <a:stretch>
            <a:fillRect/>
          </a:stretch>
        </p:blipFill>
        <p:spPr>
          <a:xfrm>
            <a:off x="1871564" y="0"/>
            <a:ext cx="8366760" cy="6569809"/>
          </a:xfrm>
          <a:prstGeom prst="rect">
            <a:avLst/>
          </a:prstGeom>
        </p:spPr>
      </p:pic>
      <p:sp>
        <p:nvSpPr>
          <p:cNvPr id="5" name="Rectangle 4">
            <a:extLst>
              <a:ext uri="{FF2B5EF4-FFF2-40B4-BE49-F238E27FC236}">
                <a16:creationId xmlns:a16="http://schemas.microsoft.com/office/drawing/2014/main" id="{00D3ECE8-859F-4832-A077-42CE72017B07}"/>
              </a:ext>
            </a:extLst>
          </p:cNvPr>
          <p:cNvSpPr/>
          <p:nvPr/>
        </p:nvSpPr>
        <p:spPr>
          <a:xfrm>
            <a:off x="5593080" y="2590800"/>
            <a:ext cx="2225040" cy="3230880"/>
          </a:xfrm>
          <a:prstGeom prst="rect">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BA5E4ECC-34C4-4BEC-8E77-AC7CAD39D6ED}"/>
              </a:ext>
            </a:extLst>
          </p:cNvPr>
          <p:cNvSpPr/>
          <p:nvPr/>
        </p:nvSpPr>
        <p:spPr>
          <a:xfrm>
            <a:off x="4922520" y="425084"/>
            <a:ext cx="5464921" cy="584775"/>
          </a:xfrm>
          <a:prstGeom prst="rect">
            <a:avLst/>
          </a:prstGeom>
          <a:noFill/>
        </p:spPr>
        <p:txBody>
          <a:bodyPr wrap="squar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Your Whole Data Project</a:t>
            </a:r>
          </a:p>
        </p:txBody>
      </p:sp>
      <p:sp>
        <p:nvSpPr>
          <p:cNvPr id="9" name="Rectangle 8">
            <a:extLst>
              <a:ext uri="{FF2B5EF4-FFF2-40B4-BE49-F238E27FC236}">
                <a16:creationId xmlns:a16="http://schemas.microsoft.com/office/drawing/2014/main" id="{E17C4852-DF65-4787-91CC-A6D824EDD0BF}"/>
              </a:ext>
            </a:extLst>
          </p:cNvPr>
          <p:cNvSpPr/>
          <p:nvPr/>
        </p:nvSpPr>
        <p:spPr>
          <a:xfrm>
            <a:off x="5486400" y="5365969"/>
            <a:ext cx="2684774" cy="646331"/>
          </a:xfrm>
          <a:prstGeom prst="rect">
            <a:avLst/>
          </a:prstGeom>
          <a:noFill/>
        </p:spPr>
        <p:txBody>
          <a:bodyPr wrap="squar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Your presentation</a:t>
            </a:r>
          </a:p>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110EDF22-FD3E-4360-9042-0D0F17B009E9}"/>
              </a:ext>
            </a:extLst>
          </p:cNvPr>
          <p:cNvSpPr txBox="1"/>
          <p:nvPr/>
        </p:nvSpPr>
        <p:spPr>
          <a:xfrm>
            <a:off x="10203587" y="6197799"/>
            <a:ext cx="2002679" cy="646331"/>
          </a:xfrm>
          <a:prstGeom prst="rect">
            <a:avLst/>
          </a:prstGeom>
          <a:noFill/>
        </p:spPr>
        <p:txBody>
          <a:bodyPr wrap="square" rtlCol="0">
            <a:spAutoFit/>
          </a:bodyPr>
          <a:lstStyle/>
          <a:p>
            <a:r>
              <a:rPr lang="en-US" dirty="0"/>
              <a:t>h/t </a:t>
            </a:r>
            <a:r>
              <a:rPr lang="en-US" dirty="0" err="1"/>
              <a:t>BoredPanda</a:t>
            </a:r>
            <a:endParaRPr lang="en-US" dirty="0"/>
          </a:p>
          <a:p>
            <a:endParaRPr lang="en-US" dirty="0"/>
          </a:p>
        </p:txBody>
      </p:sp>
    </p:spTree>
    <p:extLst>
      <p:ext uri="{BB962C8B-B14F-4D97-AF65-F5344CB8AC3E}">
        <p14:creationId xmlns:p14="http://schemas.microsoft.com/office/powerpoint/2010/main" val="356617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B4AA-2768-DF4D-AC5C-093C01FFD3C4}"/>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4000" dirty="0"/>
              <a:t>What is Data Presentation?</a:t>
            </a:r>
          </a:p>
        </p:txBody>
      </p:sp>
      <p:sp>
        <p:nvSpPr>
          <p:cNvPr id="3" name="Content Placeholder 2">
            <a:extLst>
              <a:ext uri="{FF2B5EF4-FFF2-40B4-BE49-F238E27FC236}">
                <a16:creationId xmlns:a16="http://schemas.microsoft.com/office/drawing/2014/main" id="{BD2F09A4-EF57-B44A-8BA7-F24A3B9CB44D}"/>
              </a:ext>
            </a:extLst>
          </p:cNvPr>
          <p:cNvSpPr>
            <a:spLocks noGrp="1"/>
          </p:cNvSpPr>
          <p:nvPr>
            <p:ph idx="1"/>
          </p:nvPr>
        </p:nvSpPr>
        <p:spPr>
          <a:xfrm>
            <a:off x="523048" y="1189901"/>
            <a:ext cx="6487352" cy="4526280"/>
          </a:xfr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228594" indent="-228594">
              <a:buFont typeface="Arial" panose="020B0604020202020204" pitchFamily="34" charset="0"/>
              <a:buChar char="•"/>
            </a:pPr>
            <a:r>
              <a:rPr lang="en-US" sz="3600" dirty="0"/>
              <a:t>Last step in the data analytics process.</a:t>
            </a:r>
          </a:p>
          <a:p>
            <a:pPr marL="228594" indent="-228594">
              <a:buFont typeface="Arial" panose="020B0604020202020204" pitchFamily="34" charset="0"/>
              <a:buChar char="•"/>
            </a:pPr>
            <a:r>
              <a:rPr lang="en-US" sz="3600" dirty="0"/>
              <a:t>Includes but is not restricted to data visualization.</a:t>
            </a:r>
          </a:p>
          <a:p>
            <a:pPr marL="228594" indent="-228594">
              <a:buFont typeface="Arial" panose="020B0604020202020204" pitchFamily="34" charset="0"/>
              <a:buChar char="•"/>
            </a:pPr>
            <a:r>
              <a:rPr lang="en-US" sz="3600" dirty="0"/>
              <a:t>The thing that makes your work have an impact.</a:t>
            </a:r>
          </a:p>
        </p:txBody>
      </p:sp>
      <p:pic>
        <p:nvPicPr>
          <p:cNvPr id="5" name="Picture 4" descr="Data Analytics Work Flow">
            <a:extLst>
              <a:ext uri="{FF2B5EF4-FFF2-40B4-BE49-F238E27FC236}">
                <a16:creationId xmlns:a16="http://schemas.microsoft.com/office/drawing/2014/main" id="{6A2793CB-8753-4156-88D1-92753C6B9C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680" y="594361"/>
            <a:ext cx="3044599" cy="5602416"/>
          </a:xfrm>
          <a:prstGeom prst="rect">
            <a:avLst/>
          </a:prstGeom>
        </p:spPr>
      </p:pic>
    </p:spTree>
    <p:extLst>
      <p:ext uri="{BB962C8B-B14F-4D97-AF65-F5344CB8AC3E}">
        <p14:creationId xmlns:p14="http://schemas.microsoft.com/office/powerpoint/2010/main" val="1056953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6905-8FC3-4D9D-85E2-AC8C389422F6}"/>
              </a:ext>
            </a:extLst>
          </p:cNvPr>
          <p:cNvSpPr>
            <a:spLocks noGrp="1"/>
          </p:cNvSpPr>
          <p:nvPr>
            <p:ph type="title"/>
          </p:nvPr>
        </p:nvSpPr>
        <p:spPr/>
        <p:txBody>
          <a:bodyPr/>
          <a:lstStyle/>
          <a:p>
            <a:r>
              <a:rPr lang="en-US" sz="2800" dirty="0"/>
              <a:t>Know What You’re Trying to say (and not say) ahead of time.</a:t>
            </a:r>
          </a:p>
        </p:txBody>
      </p:sp>
      <p:sp>
        <p:nvSpPr>
          <p:cNvPr id="3" name="Content Placeholder 2">
            <a:extLst>
              <a:ext uri="{FF2B5EF4-FFF2-40B4-BE49-F238E27FC236}">
                <a16:creationId xmlns:a16="http://schemas.microsoft.com/office/drawing/2014/main" id="{F83E71D4-AE76-4E09-9416-8314695493EE}"/>
              </a:ext>
            </a:extLst>
          </p:cNvPr>
          <p:cNvSpPr>
            <a:spLocks noGrp="1"/>
          </p:cNvSpPr>
          <p:nvPr>
            <p:ph idx="1"/>
          </p:nvPr>
        </p:nvSpPr>
        <p:spPr>
          <a:xfrm>
            <a:off x="523048" y="1189901"/>
            <a:ext cx="5898072" cy="4526280"/>
          </a:xfrm>
        </p:spPr>
        <p:txBody>
          <a:bodyPr/>
          <a:lstStyle/>
          <a:p>
            <a:pPr marL="285750" indent="-285750">
              <a:buFont typeface="Arial" panose="020B0604020202020204" pitchFamily="34" charset="0"/>
              <a:buChar char="•"/>
            </a:pPr>
            <a:r>
              <a:rPr lang="en-US" sz="1800" dirty="0"/>
              <a:t>Statistical deliberations are kept off stage</a:t>
            </a:r>
          </a:p>
          <a:p>
            <a:pPr marL="285750" indent="-285750">
              <a:buFont typeface="Arial" panose="020B0604020202020204" pitchFamily="34" charset="0"/>
              <a:buChar char="•"/>
            </a:pPr>
            <a:r>
              <a:rPr lang="en-US" sz="1800" dirty="0"/>
              <a:t>Create supporting materials for reference, but keep a lot of details out of the presentation</a:t>
            </a:r>
          </a:p>
          <a:p>
            <a:pPr marL="285750" indent="-285750">
              <a:buFont typeface="Arial" panose="020B0604020202020204" pitchFamily="34" charset="0"/>
              <a:buChar char="•"/>
            </a:pPr>
            <a:r>
              <a:rPr lang="en-US" sz="1800" dirty="0"/>
              <a:t>Leave out any figures that you created as part of your exploration but doesn’t support the story you’re telling.</a:t>
            </a:r>
          </a:p>
          <a:p>
            <a:endParaRPr lang="en-US" sz="1800" dirty="0"/>
          </a:p>
        </p:txBody>
      </p:sp>
      <p:graphicFrame>
        <p:nvGraphicFramePr>
          <p:cNvPr id="5" name="Diagram 4">
            <a:extLst>
              <a:ext uri="{FF2B5EF4-FFF2-40B4-BE49-F238E27FC236}">
                <a16:creationId xmlns:a16="http://schemas.microsoft.com/office/drawing/2014/main" id="{99E14D9B-DC6E-4E33-AEB7-F838CF41D163}"/>
              </a:ext>
            </a:extLst>
          </p:cNvPr>
          <p:cNvGraphicFramePr/>
          <p:nvPr>
            <p:extLst>
              <p:ext uri="{D42A27DB-BD31-4B8C-83A1-F6EECF244321}">
                <p14:modId xmlns:p14="http://schemas.microsoft.com/office/powerpoint/2010/main" val="1834952452"/>
              </p:ext>
            </p:extLst>
          </p:nvPr>
        </p:nvGraphicFramePr>
        <p:xfrm>
          <a:off x="6614160" y="2788920"/>
          <a:ext cx="4617720" cy="1938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5784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FCF5-ACB0-4D33-8C7E-25B3625BD6E2}"/>
              </a:ext>
            </a:extLst>
          </p:cNvPr>
          <p:cNvSpPr>
            <a:spLocks noGrp="1"/>
          </p:cNvSpPr>
          <p:nvPr>
            <p:ph type="title"/>
          </p:nvPr>
        </p:nvSpPr>
        <p:spPr>
          <a:xfrm>
            <a:off x="8519160" y="274320"/>
            <a:ext cx="3074224" cy="2606039"/>
          </a:xfrm>
        </p:spPr>
        <p:txBody>
          <a:bodyPr/>
          <a:lstStyle/>
          <a:p>
            <a:r>
              <a:rPr lang="en-US" dirty="0"/>
              <a:t>Choose graphics and aesthetics that Support Intuitive Understanding</a:t>
            </a:r>
          </a:p>
        </p:txBody>
      </p:sp>
      <p:pic>
        <p:nvPicPr>
          <p:cNvPr id="5" name="Content Placeholder 4" descr="A picture containing object&#10;&#10;Description automatically generated">
            <a:extLst>
              <a:ext uri="{FF2B5EF4-FFF2-40B4-BE49-F238E27FC236}">
                <a16:creationId xmlns:a16="http://schemas.microsoft.com/office/drawing/2014/main" id="{5EFCD137-F3EF-4C4D-8ED0-66B75320DB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3974" y="274320"/>
            <a:ext cx="5330220" cy="5643287"/>
          </a:xfrm>
        </p:spPr>
      </p:pic>
      <p:sp>
        <p:nvSpPr>
          <p:cNvPr id="6" name="TextBox 5">
            <a:extLst>
              <a:ext uri="{FF2B5EF4-FFF2-40B4-BE49-F238E27FC236}">
                <a16:creationId xmlns:a16="http://schemas.microsoft.com/office/drawing/2014/main" id="{F79EAFF3-25A2-42A5-82D4-8E4945440430}"/>
              </a:ext>
            </a:extLst>
          </p:cNvPr>
          <p:cNvSpPr txBox="1"/>
          <p:nvPr/>
        </p:nvSpPr>
        <p:spPr>
          <a:xfrm>
            <a:off x="8168640" y="6108323"/>
            <a:ext cx="4023360" cy="369332"/>
          </a:xfrm>
          <a:prstGeom prst="rect">
            <a:avLst/>
          </a:prstGeom>
          <a:noFill/>
        </p:spPr>
        <p:txBody>
          <a:bodyPr wrap="square" rtlCol="0">
            <a:spAutoFit/>
          </a:bodyPr>
          <a:lstStyle/>
          <a:p>
            <a:r>
              <a:rPr lang="en-US" dirty="0"/>
              <a:t>Cleveland, W., &amp; McGill, R. (1984).</a:t>
            </a:r>
          </a:p>
        </p:txBody>
      </p:sp>
    </p:spTree>
    <p:extLst>
      <p:ext uri="{BB962C8B-B14F-4D97-AF65-F5344CB8AC3E}">
        <p14:creationId xmlns:p14="http://schemas.microsoft.com/office/powerpoint/2010/main" val="3748661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3A23C-449A-4D71-9928-166731846D60}"/>
              </a:ext>
            </a:extLst>
          </p:cNvPr>
          <p:cNvSpPr>
            <a:spLocks noGrp="1"/>
          </p:cNvSpPr>
          <p:nvPr>
            <p:ph type="title"/>
          </p:nvPr>
        </p:nvSpPr>
        <p:spPr/>
        <p:txBody>
          <a:bodyPr/>
          <a:lstStyle/>
          <a:p>
            <a:r>
              <a:rPr lang="en-US" dirty="0"/>
              <a:t>Use visual cues to help your audience home in on what’s relevant.</a:t>
            </a:r>
          </a:p>
        </p:txBody>
      </p:sp>
      <p:sp>
        <p:nvSpPr>
          <p:cNvPr id="4" name="Rectangle 1">
            <a:extLst>
              <a:ext uri="{FF2B5EF4-FFF2-40B4-BE49-F238E27FC236}">
                <a16:creationId xmlns:a16="http://schemas.microsoft.com/office/drawing/2014/main" id="{C4F5D0C2-79F8-42C4-A5A9-CDD8C0F6DF08}"/>
              </a:ext>
            </a:extLst>
          </p:cNvPr>
          <p:cNvSpPr>
            <a:spLocks noGrp="1" noChangeArrowheads="1"/>
          </p:cNvSpPr>
          <p:nvPr>
            <p:ph idx="1"/>
          </p:nvPr>
        </p:nvSpPr>
        <p:spPr bwMode="auto">
          <a:xfrm>
            <a:off x="523048" y="326837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7" name="Picture 3" descr="https://i.kym-cdn.com/photos/images/original/001/504/468/a9c.jpg&#10;&#10;Doctor Who and Clara discuss norming data">
            <a:extLst>
              <a:ext uri="{FF2B5EF4-FFF2-40B4-BE49-F238E27FC236}">
                <a16:creationId xmlns:a16="http://schemas.microsoft.com/office/drawing/2014/main" id="{3D62600D-A4B3-4FF0-BA56-A1045E0CB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88339"/>
            <a:ext cx="4949015" cy="50987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74C64A9-7F79-4FF0-BB20-4C838F47C1DD}"/>
              </a:ext>
            </a:extLst>
          </p:cNvPr>
          <p:cNvSpPr txBox="1"/>
          <p:nvPr/>
        </p:nvSpPr>
        <p:spPr>
          <a:xfrm>
            <a:off x="655320" y="1280160"/>
            <a:ext cx="494901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Show baselines (norm your data)!</a:t>
            </a:r>
          </a:p>
          <a:p>
            <a:pPr marL="285750" indent="-285750">
              <a:buFont typeface="Arial" panose="020B0604020202020204" pitchFamily="34" charset="0"/>
              <a:buChar char="•"/>
            </a:pPr>
            <a:r>
              <a:rPr lang="en-US" dirty="0"/>
              <a:t>Scale to the interesting bit.</a:t>
            </a:r>
          </a:p>
          <a:p>
            <a:pPr marL="285750" indent="-285750">
              <a:buFont typeface="Arial" panose="020B0604020202020204" pitchFamily="34" charset="0"/>
              <a:buChar char="•"/>
            </a:pPr>
            <a:r>
              <a:rPr lang="en-US" dirty="0"/>
              <a:t>Set up parallelism</a:t>
            </a:r>
          </a:p>
          <a:p>
            <a:pPr marL="285750" indent="-285750">
              <a:buFont typeface="Arial" panose="020B0604020202020204" pitchFamily="34" charset="0"/>
              <a:buChar char="•"/>
            </a:pPr>
            <a:r>
              <a:rPr lang="en-US" dirty="0"/>
              <a:t>Visual confidence intervals</a:t>
            </a:r>
          </a:p>
          <a:p>
            <a:pPr marL="285750" indent="-285750">
              <a:buFont typeface="Arial" panose="020B0604020202020204" pitchFamily="34" charset="0"/>
              <a:buChar char="•"/>
            </a:pPr>
            <a:r>
              <a:rPr lang="en-US" dirty="0"/>
              <a:t>Keep labels close to what they’re labeling.</a:t>
            </a:r>
          </a:p>
        </p:txBody>
      </p:sp>
      <p:sp>
        <p:nvSpPr>
          <p:cNvPr id="6" name="TextBox 5">
            <a:extLst>
              <a:ext uri="{FF2B5EF4-FFF2-40B4-BE49-F238E27FC236}">
                <a16:creationId xmlns:a16="http://schemas.microsoft.com/office/drawing/2014/main" id="{E8E5E281-E64D-4627-A738-E6101DAC7507}"/>
              </a:ext>
            </a:extLst>
          </p:cNvPr>
          <p:cNvSpPr txBox="1"/>
          <p:nvPr/>
        </p:nvSpPr>
        <p:spPr>
          <a:xfrm>
            <a:off x="8458200" y="6187072"/>
            <a:ext cx="3733800" cy="646331"/>
          </a:xfrm>
          <a:prstGeom prst="rect">
            <a:avLst/>
          </a:prstGeom>
          <a:noFill/>
        </p:spPr>
        <p:txBody>
          <a:bodyPr wrap="square" rtlCol="0">
            <a:spAutoFit/>
          </a:bodyPr>
          <a:lstStyle/>
          <a:p>
            <a:r>
              <a:rPr lang="en-US" dirty="0"/>
              <a:t>h/t </a:t>
            </a:r>
            <a:r>
              <a:rPr lang="en-US" dirty="0">
                <a:hlinkClick r:id="rId3"/>
              </a:rPr>
              <a:t>@</a:t>
            </a:r>
            <a:r>
              <a:rPr lang="en-US" dirty="0" err="1">
                <a:hlinkClick r:id="rId3"/>
              </a:rPr>
              <a:t>ChelseaParlett</a:t>
            </a:r>
            <a:endParaRPr lang="en-US" dirty="0"/>
          </a:p>
          <a:p>
            <a:endParaRPr lang="en-US" dirty="0"/>
          </a:p>
        </p:txBody>
      </p:sp>
    </p:spTree>
    <p:extLst>
      <p:ext uri="{BB962C8B-B14F-4D97-AF65-F5344CB8AC3E}">
        <p14:creationId xmlns:p14="http://schemas.microsoft.com/office/powerpoint/2010/main" val="1317869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1E37-DE49-4D56-97F7-10BF73C0022A}"/>
              </a:ext>
            </a:extLst>
          </p:cNvPr>
          <p:cNvSpPr>
            <a:spLocks noGrp="1"/>
          </p:cNvSpPr>
          <p:nvPr>
            <p:ph type="title"/>
          </p:nvPr>
        </p:nvSpPr>
        <p:spPr/>
        <p:txBody>
          <a:bodyPr/>
          <a:lstStyle/>
          <a:p>
            <a:r>
              <a:rPr lang="en-US" dirty="0"/>
              <a:t>Scaled and Normed Example</a:t>
            </a:r>
          </a:p>
        </p:txBody>
      </p:sp>
      <p:pic>
        <p:nvPicPr>
          <p:cNvPr id="5" name="Content Placeholder 4" descr="A close up of a map&#10;&#10;Description automatically generated">
            <a:extLst>
              <a:ext uri="{FF2B5EF4-FFF2-40B4-BE49-F238E27FC236}">
                <a16:creationId xmlns:a16="http://schemas.microsoft.com/office/drawing/2014/main" id="{DB37D8D4-B7DA-4A5F-891D-915AF1E3F6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504" y="914401"/>
            <a:ext cx="10745855" cy="5372928"/>
          </a:xfrm>
        </p:spPr>
      </p:pic>
    </p:spTree>
    <p:extLst>
      <p:ext uri="{BB962C8B-B14F-4D97-AF65-F5344CB8AC3E}">
        <p14:creationId xmlns:p14="http://schemas.microsoft.com/office/powerpoint/2010/main" val="4264988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0E189-9BE7-4783-901F-5AE8597E9AE9}"/>
              </a:ext>
            </a:extLst>
          </p:cNvPr>
          <p:cNvSpPr>
            <a:spLocks noGrp="1"/>
          </p:cNvSpPr>
          <p:nvPr>
            <p:ph type="title"/>
          </p:nvPr>
        </p:nvSpPr>
        <p:spPr/>
        <p:txBody>
          <a:bodyPr/>
          <a:lstStyle/>
          <a:p>
            <a:r>
              <a:rPr lang="en-US" dirty="0"/>
              <a:t>Visualized Confidence Intervals</a:t>
            </a:r>
          </a:p>
        </p:txBody>
      </p:sp>
      <p:pic>
        <p:nvPicPr>
          <p:cNvPr id="5" name="Content Placeholder 4" descr="A screenshot of a cell phone&#10;&#10;Description automatically generated">
            <a:extLst>
              <a:ext uri="{FF2B5EF4-FFF2-40B4-BE49-F238E27FC236}">
                <a16:creationId xmlns:a16="http://schemas.microsoft.com/office/drawing/2014/main" id="{3F7E1F6D-CEC0-4C84-A646-42E2C28FFF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344" y="914401"/>
            <a:ext cx="8048375" cy="5365583"/>
          </a:xfrm>
        </p:spPr>
      </p:pic>
    </p:spTree>
    <p:extLst>
      <p:ext uri="{BB962C8B-B14F-4D97-AF65-F5344CB8AC3E}">
        <p14:creationId xmlns:p14="http://schemas.microsoft.com/office/powerpoint/2010/main" val="2730794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CCE3-7E74-4AEA-B555-44D5F7EE6CA9}"/>
              </a:ext>
            </a:extLst>
          </p:cNvPr>
          <p:cNvSpPr>
            <a:spLocks noGrp="1"/>
          </p:cNvSpPr>
          <p:nvPr>
            <p:ph type="title"/>
          </p:nvPr>
        </p:nvSpPr>
        <p:spPr/>
        <p:txBody>
          <a:bodyPr/>
          <a:lstStyle/>
          <a:p>
            <a:r>
              <a:rPr lang="en-US" dirty="0"/>
              <a:t>Keep All Annotations Close To What They’re Annotating</a:t>
            </a:r>
          </a:p>
        </p:txBody>
      </p:sp>
      <p:pic>
        <p:nvPicPr>
          <p:cNvPr id="9" name="Content Placeholder 8" descr="Diagram of an ear with letters for the parts">
            <a:extLst>
              <a:ext uri="{FF2B5EF4-FFF2-40B4-BE49-F238E27FC236}">
                <a16:creationId xmlns:a16="http://schemas.microsoft.com/office/drawing/2014/main" id="{D5322A6E-7162-451A-86ED-CB98664335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69702" y="1190625"/>
            <a:ext cx="5976397" cy="4525963"/>
          </a:xfrm>
        </p:spPr>
      </p:pic>
      <p:sp>
        <p:nvSpPr>
          <p:cNvPr id="10" name="TextBox 9">
            <a:extLst>
              <a:ext uri="{FF2B5EF4-FFF2-40B4-BE49-F238E27FC236}">
                <a16:creationId xmlns:a16="http://schemas.microsoft.com/office/drawing/2014/main" id="{1033CC92-A8AE-4EED-9D5A-4DC7CF788C5C}"/>
              </a:ext>
            </a:extLst>
          </p:cNvPr>
          <p:cNvSpPr txBox="1"/>
          <p:nvPr/>
        </p:nvSpPr>
        <p:spPr>
          <a:xfrm>
            <a:off x="6263640" y="5716588"/>
            <a:ext cx="4861560" cy="369332"/>
          </a:xfrm>
          <a:prstGeom prst="rect">
            <a:avLst/>
          </a:prstGeom>
          <a:noFill/>
        </p:spPr>
        <p:txBody>
          <a:bodyPr wrap="square" rtlCol="0">
            <a:spAutoFit/>
          </a:bodyPr>
          <a:lstStyle/>
          <a:p>
            <a:r>
              <a:rPr lang="en-US" dirty="0"/>
              <a:t>h/t Tufte, Edward, </a:t>
            </a:r>
            <a:r>
              <a:rPr lang="en-US" u="sng" dirty="0"/>
              <a:t>Visual Explanations 1997</a:t>
            </a:r>
          </a:p>
        </p:txBody>
      </p:sp>
    </p:spTree>
    <p:extLst>
      <p:ext uri="{BB962C8B-B14F-4D97-AF65-F5344CB8AC3E}">
        <p14:creationId xmlns:p14="http://schemas.microsoft.com/office/powerpoint/2010/main" val="3696631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CCE3-7E74-4AEA-B555-44D5F7EE6CA9}"/>
              </a:ext>
            </a:extLst>
          </p:cNvPr>
          <p:cNvSpPr>
            <a:spLocks noGrp="1"/>
          </p:cNvSpPr>
          <p:nvPr>
            <p:ph type="title"/>
          </p:nvPr>
        </p:nvSpPr>
        <p:spPr/>
        <p:txBody>
          <a:bodyPr/>
          <a:lstStyle/>
          <a:p>
            <a:r>
              <a:rPr lang="en-US" dirty="0"/>
              <a:t>Keep All Annotations Close To What They’re Annotating</a:t>
            </a:r>
          </a:p>
        </p:txBody>
      </p:sp>
      <p:pic>
        <p:nvPicPr>
          <p:cNvPr id="5" name="Content Placeholder 4" descr="Diagram of an ear with the names of the parts">
            <a:extLst>
              <a:ext uri="{FF2B5EF4-FFF2-40B4-BE49-F238E27FC236}">
                <a16:creationId xmlns:a16="http://schemas.microsoft.com/office/drawing/2014/main" id="{F2B4AC0D-55B5-4774-98A2-200477A792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24146" y="1190625"/>
            <a:ext cx="5867508" cy="4525963"/>
          </a:xfrm>
        </p:spPr>
      </p:pic>
      <p:sp>
        <p:nvSpPr>
          <p:cNvPr id="6" name="TextBox 5">
            <a:extLst>
              <a:ext uri="{FF2B5EF4-FFF2-40B4-BE49-F238E27FC236}">
                <a16:creationId xmlns:a16="http://schemas.microsoft.com/office/drawing/2014/main" id="{122A39F1-5DA1-49EC-9928-57ED9BD3EA5A}"/>
              </a:ext>
            </a:extLst>
          </p:cNvPr>
          <p:cNvSpPr txBox="1"/>
          <p:nvPr/>
        </p:nvSpPr>
        <p:spPr>
          <a:xfrm>
            <a:off x="6263640" y="5716588"/>
            <a:ext cx="4861560" cy="369332"/>
          </a:xfrm>
          <a:prstGeom prst="rect">
            <a:avLst/>
          </a:prstGeom>
          <a:noFill/>
        </p:spPr>
        <p:txBody>
          <a:bodyPr wrap="square" rtlCol="0">
            <a:spAutoFit/>
          </a:bodyPr>
          <a:lstStyle/>
          <a:p>
            <a:r>
              <a:rPr lang="en-US" dirty="0"/>
              <a:t>h/t Tufte, Edward, </a:t>
            </a:r>
            <a:r>
              <a:rPr lang="en-US" u="sng" dirty="0"/>
              <a:t>Visual Explanations 1997</a:t>
            </a:r>
          </a:p>
        </p:txBody>
      </p:sp>
    </p:spTree>
    <p:extLst>
      <p:ext uri="{BB962C8B-B14F-4D97-AF65-F5344CB8AC3E}">
        <p14:creationId xmlns:p14="http://schemas.microsoft.com/office/powerpoint/2010/main" val="4042666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CB9-B5CA-4866-9319-4E5EF97652DF}"/>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dirty="0"/>
              <a:t>Choosing the Right Plot</a:t>
            </a:r>
          </a:p>
        </p:txBody>
      </p:sp>
      <p:pic>
        <p:nvPicPr>
          <p:cNvPr id="5" name="Content Placeholder 4">
            <a:extLst>
              <a:ext uri="{FF2B5EF4-FFF2-40B4-BE49-F238E27FC236}">
                <a16:creationId xmlns:a16="http://schemas.microsoft.com/office/drawing/2014/main" id="{D55C2512-C2D8-4626-9F65-27F1B9B92F52}"/>
              </a:ext>
            </a:extLst>
          </p:cNvPr>
          <p:cNvPicPr>
            <a:picLocks noGrp="1" noChangeAspect="1"/>
          </p:cNvPicPr>
          <p:nvPr>
            <p:ph idx="1"/>
          </p:nvPr>
        </p:nvPicPr>
        <p:blipFill>
          <a:blip r:embed="rId3"/>
          <a:stretch>
            <a:fillRect/>
          </a:stretch>
        </p:blipFill>
        <p:spPr>
          <a:xfrm>
            <a:off x="-3" y="1136637"/>
            <a:ext cx="12192004" cy="4876800"/>
          </a:xfrm>
        </p:spPr>
      </p:pic>
    </p:spTree>
    <p:extLst>
      <p:ext uri="{BB962C8B-B14F-4D97-AF65-F5344CB8AC3E}">
        <p14:creationId xmlns:p14="http://schemas.microsoft.com/office/powerpoint/2010/main" val="36368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CB9-B5CA-4866-9319-4E5EF97652DF}"/>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dirty="0"/>
              <a:t>Choosing the Right Plot</a:t>
            </a:r>
          </a:p>
        </p:txBody>
      </p:sp>
      <p:pic>
        <p:nvPicPr>
          <p:cNvPr id="9" name="Content Placeholder 8">
            <a:extLst>
              <a:ext uri="{FF2B5EF4-FFF2-40B4-BE49-F238E27FC236}">
                <a16:creationId xmlns:a16="http://schemas.microsoft.com/office/drawing/2014/main" id="{AF16E7D5-8F18-4D85-AE25-1AD0692F78C1}"/>
              </a:ext>
            </a:extLst>
          </p:cNvPr>
          <p:cNvPicPr>
            <a:picLocks noGrp="1" noChangeAspect="1"/>
          </p:cNvPicPr>
          <p:nvPr>
            <p:ph idx="1"/>
          </p:nvPr>
        </p:nvPicPr>
        <p:blipFill>
          <a:blip r:embed="rId3"/>
          <a:stretch>
            <a:fillRect/>
          </a:stretch>
        </p:blipFill>
        <p:spPr>
          <a:xfrm>
            <a:off x="598617" y="762000"/>
            <a:ext cx="10972800" cy="5852160"/>
          </a:xfrm>
        </p:spPr>
      </p:pic>
    </p:spTree>
    <p:extLst>
      <p:ext uri="{BB962C8B-B14F-4D97-AF65-F5344CB8AC3E}">
        <p14:creationId xmlns:p14="http://schemas.microsoft.com/office/powerpoint/2010/main" val="3657241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CB9-B5CA-4866-9319-4E5EF97652DF}"/>
              </a:ext>
            </a:extLst>
          </p:cNvPr>
          <p:cNvSpPr>
            <a:spLocks noGrp="1"/>
          </p:cNvSpPr>
          <p:nvPr>
            <p:ph type="title"/>
          </p:nvPr>
        </p:nvSpPr>
        <p:spPr>
          <a:xfrm>
            <a:off x="516505" y="274321"/>
            <a:ext cx="2781753" cy="4281636"/>
          </a:xfr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dirty="0"/>
              <a:t>Choosing the Right Plot</a:t>
            </a:r>
          </a:p>
        </p:txBody>
      </p:sp>
      <p:pic>
        <p:nvPicPr>
          <p:cNvPr id="5" name="Content Placeholder 4">
            <a:extLst>
              <a:ext uri="{FF2B5EF4-FFF2-40B4-BE49-F238E27FC236}">
                <a16:creationId xmlns:a16="http://schemas.microsoft.com/office/drawing/2014/main" id="{10BAD1F7-DC97-4601-AFA4-BB0BDE8B8C2C}"/>
              </a:ext>
            </a:extLst>
          </p:cNvPr>
          <p:cNvPicPr>
            <a:picLocks noGrp="1" noChangeAspect="1"/>
          </p:cNvPicPr>
          <p:nvPr>
            <p:ph idx="1"/>
          </p:nvPr>
        </p:nvPicPr>
        <p:blipFill>
          <a:blip r:embed="rId3"/>
          <a:stretch>
            <a:fillRect/>
          </a:stretch>
        </p:blipFill>
        <p:spPr>
          <a:xfrm>
            <a:off x="3169919" y="269509"/>
            <a:ext cx="6314172" cy="6314172"/>
          </a:xfrm>
        </p:spPr>
      </p:pic>
    </p:spTree>
    <p:extLst>
      <p:ext uri="{BB962C8B-B14F-4D97-AF65-F5344CB8AC3E}">
        <p14:creationId xmlns:p14="http://schemas.microsoft.com/office/powerpoint/2010/main" val="417465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B4AA-2768-DF4D-AC5C-093C01FFD3C4}"/>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4000" dirty="0"/>
              <a:t>Overview</a:t>
            </a:r>
          </a:p>
        </p:txBody>
      </p:sp>
      <p:sp>
        <p:nvSpPr>
          <p:cNvPr id="3" name="Content Placeholder 2">
            <a:extLst>
              <a:ext uri="{FF2B5EF4-FFF2-40B4-BE49-F238E27FC236}">
                <a16:creationId xmlns:a16="http://schemas.microsoft.com/office/drawing/2014/main" id="{BD2F09A4-EF57-B44A-8BA7-F24A3B9CB44D}"/>
              </a:ext>
            </a:extLst>
          </p:cNvPr>
          <p:cNvSpPr>
            <a:spLocks noGrp="1"/>
          </p:cNvSpPr>
          <p:nvPr>
            <p:ph idx="1"/>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228594" indent="-228594">
              <a:buFont typeface="Arial" panose="020B0604020202020204" pitchFamily="34" charset="0"/>
              <a:buChar char="•"/>
            </a:pPr>
            <a:r>
              <a:rPr lang="en-US" sz="3600" dirty="0"/>
              <a:t>Center your Audience</a:t>
            </a:r>
          </a:p>
          <a:p>
            <a:pPr marL="228594" indent="-228594">
              <a:buFont typeface="Arial" panose="020B0604020202020204" pitchFamily="34" charset="0"/>
              <a:buChar char="•"/>
            </a:pPr>
            <a:r>
              <a:rPr lang="en-US" sz="3600" dirty="0"/>
              <a:t>Structure Your Presentation For Maximum Impact</a:t>
            </a:r>
          </a:p>
          <a:p>
            <a:pPr marL="228594" indent="-228594">
              <a:buFont typeface="Arial" panose="020B0604020202020204" pitchFamily="34" charset="0"/>
              <a:buChar char="•"/>
            </a:pPr>
            <a:r>
              <a:rPr lang="en-US" sz="3600" dirty="0"/>
              <a:t>Do the Work For Them</a:t>
            </a:r>
          </a:p>
          <a:p>
            <a:pPr marL="228594" indent="-228594">
              <a:buFont typeface="Arial" panose="020B0604020202020204" pitchFamily="34" charset="0"/>
              <a:buChar char="•"/>
            </a:pPr>
            <a:endParaRPr lang="en-US" sz="3600" dirty="0"/>
          </a:p>
        </p:txBody>
      </p:sp>
    </p:spTree>
    <p:extLst>
      <p:ext uri="{BB962C8B-B14F-4D97-AF65-F5344CB8AC3E}">
        <p14:creationId xmlns:p14="http://schemas.microsoft.com/office/powerpoint/2010/main" val="3315440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0CB9-B5CA-4866-9319-4E5EF97652DF}"/>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dirty="0"/>
              <a:t>Choosing the Right Plot</a:t>
            </a:r>
          </a:p>
        </p:txBody>
      </p:sp>
      <p:pic>
        <p:nvPicPr>
          <p:cNvPr id="5" name="Content Placeholder 4">
            <a:extLst>
              <a:ext uri="{FF2B5EF4-FFF2-40B4-BE49-F238E27FC236}">
                <a16:creationId xmlns:a16="http://schemas.microsoft.com/office/drawing/2014/main" id="{2294E854-2EB7-456D-8F09-C47F5450BE80}"/>
              </a:ext>
            </a:extLst>
          </p:cNvPr>
          <p:cNvPicPr>
            <a:picLocks noGrp="1" noChangeAspect="1"/>
          </p:cNvPicPr>
          <p:nvPr>
            <p:ph idx="1"/>
          </p:nvPr>
        </p:nvPicPr>
        <p:blipFill>
          <a:blip r:embed="rId3"/>
          <a:stretch>
            <a:fillRect/>
          </a:stretch>
        </p:blipFill>
        <p:spPr>
          <a:xfrm>
            <a:off x="649988" y="774599"/>
            <a:ext cx="10892025" cy="5809080"/>
          </a:xfrm>
        </p:spPr>
      </p:pic>
    </p:spTree>
    <p:extLst>
      <p:ext uri="{BB962C8B-B14F-4D97-AF65-F5344CB8AC3E}">
        <p14:creationId xmlns:p14="http://schemas.microsoft.com/office/powerpoint/2010/main" val="658450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2629-D145-4E48-8069-59963B1AF74A}"/>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6400" dirty="0">
                <a:solidFill>
                  <a:schemeClr val="bg1"/>
                </a:solidFill>
              </a:rPr>
              <a:t>End on a Clear Note</a:t>
            </a:r>
          </a:p>
        </p:txBody>
      </p:sp>
    </p:spTree>
    <p:extLst>
      <p:ext uri="{BB962C8B-B14F-4D97-AF65-F5344CB8AC3E}">
        <p14:creationId xmlns:p14="http://schemas.microsoft.com/office/powerpoint/2010/main" val="20367929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E07A4-0828-47A5-BE46-A5E718EADDE4}"/>
              </a:ext>
            </a:extLst>
          </p:cNvPr>
          <p:cNvSpPr>
            <a:spLocks noGrp="1"/>
          </p:cNvSpPr>
          <p:nvPr>
            <p:ph type="title"/>
          </p:nvPr>
        </p:nvSpPr>
        <p:spPr/>
        <p:txBody>
          <a:bodyPr/>
          <a:lstStyle/>
          <a:p>
            <a:r>
              <a:rPr lang="en-US" dirty="0"/>
              <a:t>TL;DR conclusion</a:t>
            </a:r>
          </a:p>
        </p:txBody>
      </p:sp>
      <p:sp>
        <p:nvSpPr>
          <p:cNvPr id="3" name="Content Placeholder 2">
            <a:extLst>
              <a:ext uri="{FF2B5EF4-FFF2-40B4-BE49-F238E27FC236}">
                <a16:creationId xmlns:a16="http://schemas.microsoft.com/office/drawing/2014/main" id="{1CAD1A52-77BA-44A3-B0E7-85F46841564E}"/>
              </a:ext>
            </a:extLst>
          </p:cNvPr>
          <p:cNvSpPr>
            <a:spLocks noGrp="1"/>
          </p:cNvSpPr>
          <p:nvPr>
            <p:ph idx="1"/>
          </p:nvPr>
        </p:nvSpPr>
        <p:spPr/>
        <p:txBody>
          <a:bodyPr/>
          <a:lstStyle/>
          <a:p>
            <a:pPr marL="285750" indent="-285750">
              <a:buFont typeface="Arial" panose="020B0604020202020204" pitchFamily="34" charset="0"/>
              <a:buChar char="•"/>
            </a:pPr>
            <a:r>
              <a:rPr lang="en-US" sz="1800" dirty="0"/>
              <a:t>The most important thing comes first </a:t>
            </a:r>
          </a:p>
          <a:p>
            <a:pPr marL="285750" indent="-285750">
              <a:buFont typeface="Arial" panose="020B0604020202020204" pitchFamily="34" charset="0"/>
              <a:buChar char="•"/>
            </a:pPr>
            <a:r>
              <a:rPr lang="en-US" sz="1800" dirty="0"/>
              <a:t>When in doubt, say less</a:t>
            </a:r>
          </a:p>
          <a:p>
            <a:pPr marL="285750" indent="-285750">
              <a:buFont typeface="Arial" panose="020B0604020202020204" pitchFamily="34" charset="0"/>
              <a:buChar char="•"/>
            </a:pPr>
            <a:r>
              <a:rPr lang="en-US" sz="1800" dirty="0"/>
              <a:t>Design your presentations for human brains</a:t>
            </a:r>
          </a:p>
        </p:txBody>
      </p:sp>
    </p:spTree>
    <p:extLst>
      <p:ext uri="{BB962C8B-B14F-4D97-AF65-F5344CB8AC3E}">
        <p14:creationId xmlns:p14="http://schemas.microsoft.com/office/powerpoint/2010/main" val="94706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E59B9-43EB-4CDA-B950-CEEA0622CF2E}"/>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3600" dirty="0"/>
              <a:t>Further Reading </a:t>
            </a:r>
          </a:p>
        </p:txBody>
      </p:sp>
      <p:sp>
        <p:nvSpPr>
          <p:cNvPr id="3" name="Content Placeholder 2">
            <a:extLst>
              <a:ext uri="{FF2B5EF4-FFF2-40B4-BE49-F238E27FC236}">
                <a16:creationId xmlns:a16="http://schemas.microsoft.com/office/drawing/2014/main" id="{17802F3F-F1C0-4EE4-BD97-0B7309D914E3}"/>
              </a:ext>
            </a:extLst>
          </p:cNvPr>
          <p:cNvSpPr>
            <a:spLocks noGrp="1"/>
          </p:cNvSpPr>
          <p:nvPr>
            <p:ph idx="1"/>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380990" indent="-380990">
              <a:buFont typeface="Arial" panose="020B0604020202020204" pitchFamily="34" charset="0"/>
              <a:buChar char="•"/>
            </a:pPr>
            <a:r>
              <a:rPr lang="en-US" sz="2400" dirty="0"/>
              <a:t>Cleveland, W. S., &amp; McGill, R. (1984). Graphical perception: Theory, experimentation, and application to the development of graphical methods. </a:t>
            </a:r>
            <a:r>
              <a:rPr lang="en-US" sz="2400" i="1" dirty="0"/>
              <a:t>Journal of the American statistical association</a:t>
            </a:r>
            <a:r>
              <a:rPr lang="en-US" sz="2400" dirty="0"/>
              <a:t>, 79(387), 531-554.</a:t>
            </a:r>
          </a:p>
          <a:p>
            <a:pPr marL="380990" indent="-380990">
              <a:buFont typeface="Arial" panose="020B0604020202020204" pitchFamily="34" charset="0"/>
              <a:buChar char="•"/>
            </a:pPr>
            <a:r>
              <a:rPr lang="en-US" sz="2400" dirty="0"/>
              <a:t>Kahneman, D. (2011). </a:t>
            </a:r>
            <a:r>
              <a:rPr lang="en-US" sz="2400" i="1" dirty="0"/>
              <a:t>Thinking, fast and slow</a:t>
            </a:r>
            <a:r>
              <a:rPr lang="en-US" sz="2400" dirty="0"/>
              <a:t>. New York: Farrar, Straus and Giroux.</a:t>
            </a:r>
          </a:p>
          <a:p>
            <a:pPr marL="380990" indent="-380990">
              <a:buFont typeface="Arial" panose="020B0604020202020204" pitchFamily="34" charset="0"/>
              <a:buChar char="•"/>
            </a:pPr>
            <a:r>
              <a:rPr lang="en-US" sz="2400" dirty="0"/>
              <a:t>Federal plain language guidelines </a:t>
            </a:r>
            <a:r>
              <a:rPr lang="en-US" dirty="0">
                <a:hlinkClick r:id="rId2"/>
              </a:rPr>
              <a:t>https://www.plainlanguage.gov/guidelines/</a:t>
            </a:r>
            <a:endParaRPr lang="en-US" sz="2400" dirty="0"/>
          </a:p>
          <a:p>
            <a:pPr marL="380990" indent="-380990">
              <a:buFont typeface="Arial" panose="020B0604020202020204" pitchFamily="34" charset="0"/>
              <a:buChar char="•"/>
            </a:pPr>
            <a:r>
              <a:rPr lang="en-US" sz="2400" dirty="0"/>
              <a:t>Tufte, Edward R., 1942-. (1997). </a:t>
            </a:r>
            <a:r>
              <a:rPr lang="en-US" sz="2400" i="1" dirty="0"/>
              <a:t>Visual Explanations</a:t>
            </a:r>
            <a:r>
              <a:rPr lang="en-US" sz="2400" dirty="0"/>
              <a:t>. Cheshire, Conn. :Graphics Press,</a:t>
            </a:r>
          </a:p>
          <a:p>
            <a:pPr marL="380990" indent="-380990">
              <a:buFont typeface="Arial" panose="020B0604020202020204" pitchFamily="34" charset="0"/>
              <a:buChar char="•"/>
            </a:pPr>
            <a:r>
              <a:rPr lang="en-US" sz="2400" dirty="0" err="1"/>
              <a:t>Yau</a:t>
            </a:r>
            <a:r>
              <a:rPr lang="en-US" sz="2400" dirty="0"/>
              <a:t>, Nathan. (2013) </a:t>
            </a:r>
            <a:r>
              <a:rPr lang="en-US" sz="2400" i="1" dirty="0"/>
              <a:t>Data Points: Visualization That Means Something </a:t>
            </a:r>
            <a:endParaRPr lang="en-US" sz="2400" dirty="0"/>
          </a:p>
        </p:txBody>
      </p:sp>
    </p:spTree>
    <p:extLst>
      <p:ext uri="{BB962C8B-B14F-4D97-AF65-F5344CB8AC3E}">
        <p14:creationId xmlns:p14="http://schemas.microsoft.com/office/powerpoint/2010/main" val="751153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B414-89FC-4DDB-8792-F106E4EF7373}"/>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4800" dirty="0">
                <a:solidFill>
                  <a:schemeClr val="bg1"/>
                </a:solidFill>
              </a:rPr>
              <a:t>Center Your Audience</a:t>
            </a:r>
          </a:p>
        </p:txBody>
      </p:sp>
      <p:sp>
        <p:nvSpPr>
          <p:cNvPr id="3" name="Slide Number Placeholder 2">
            <a:extLst>
              <a:ext uri="{FF2B5EF4-FFF2-40B4-BE49-F238E27FC236}">
                <a16:creationId xmlns:a16="http://schemas.microsoft.com/office/drawing/2014/main" id="{BE825804-61B7-42D6-A5FC-2487F818D313}"/>
              </a:ext>
            </a:extLst>
          </p:cNvPr>
          <p:cNvSpPr>
            <a:spLocks noGrp="1"/>
          </p:cNvSpPr>
          <p:nvPr>
            <p:ph type="sldNum" sz="quarter" idx="10"/>
          </p:nvPr>
        </p:nvSpPr>
        <p:spPr/>
        <p:txBody>
          <a:bodyPr/>
          <a:lst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a:lstStyle>
          <a:p>
            <a:fld id="{D26A81F4-775E-334E-9BF3-BE063A9E47E4}" type="slidenum">
              <a:rPr lang="en-US" smtClean="0"/>
              <a:pPr/>
              <a:t>4</a:t>
            </a:fld>
            <a:endParaRPr lang="en-US"/>
          </a:p>
        </p:txBody>
      </p:sp>
    </p:spTree>
    <p:extLst>
      <p:ext uri="{BB962C8B-B14F-4D97-AF65-F5344CB8AC3E}">
        <p14:creationId xmlns:p14="http://schemas.microsoft.com/office/powerpoint/2010/main" val="31825055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B4AA-2768-DF4D-AC5C-093C01FFD3C4}"/>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3200" dirty="0"/>
              <a:t>Question 1 (Raise your hand if this applies to you)</a:t>
            </a:r>
          </a:p>
        </p:txBody>
      </p:sp>
      <p:sp>
        <p:nvSpPr>
          <p:cNvPr id="3" name="Content Placeholder 2">
            <a:extLst>
              <a:ext uri="{FF2B5EF4-FFF2-40B4-BE49-F238E27FC236}">
                <a16:creationId xmlns:a16="http://schemas.microsoft.com/office/drawing/2014/main" id="{BD2F09A4-EF57-B44A-8BA7-F24A3B9CB44D}"/>
              </a:ext>
            </a:extLst>
          </p:cNvPr>
          <p:cNvSpPr>
            <a:spLocks noGrp="1"/>
          </p:cNvSpPr>
          <p:nvPr>
            <p:ph idx="1"/>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3600" dirty="0"/>
              <a:t>“I regularly present the results of data analysis that I performed (alone or as part of a team) to an audience”</a:t>
            </a:r>
          </a:p>
        </p:txBody>
      </p:sp>
    </p:spTree>
    <p:extLst>
      <p:ext uri="{BB962C8B-B14F-4D97-AF65-F5344CB8AC3E}">
        <p14:creationId xmlns:p14="http://schemas.microsoft.com/office/powerpoint/2010/main" val="2047136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B4AA-2768-DF4D-AC5C-093C01FFD3C4}"/>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3200" dirty="0"/>
              <a:t>Question 2 (Raise your hand if this applies to you)</a:t>
            </a:r>
          </a:p>
        </p:txBody>
      </p:sp>
      <p:sp>
        <p:nvSpPr>
          <p:cNvPr id="3" name="Content Placeholder 2">
            <a:extLst>
              <a:ext uri="{FF2B5EF4-FFF2-40B4-BE49-F238E27FC236}">
                <a16:creationId xmlns:a16="http://schemas.microsoft.com/office/drawing/2014/main" id="{BD2F09A4-EF57-B44A-8BA7-F24A3B9CB44D}"/>
              </a:ext>
            </a:extLst>
          </p:cNvPr>
          <p:cNvSpPr>
            <a:spLocks noGrp="1"/>
          </p:cNvSpPr>
          <p:nvPr>
            <p:ph idx="1"/>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3600" dirty="0"/>
              <a:t>“I have a strong and clear view about when it’s appropriate to use a Wilcoxon Signed Rank Test and when I should use a 2-sample independent T-test”</a:t>
            </a:r>
          </a:p>
        </p:txBody>
      </p:sp>
    </p:spTree>
    <p:extLst>
      <p:ext uri="{BB962C8B-B14F-4D97-AF65-F5344CB8AC3E}">
        <p14:creationId xmlns:p14="http://schemas.microsoft.com/office/powerpoint/2010/main" val="2250350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B4AA-2768-DF4D-AC5C-093C01FFD3C4}"/>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3200" dirty="0"/>
              <a:t>Question 3 (Raise your hand if this applies to you)</a:t>
            </a:r>
          </a:p>
        </p:txBody>
      </p:sp>
      <p:sp>
        <p:nvSpPr>
          <p:cNvPr id="3" name="Content Placeholder 2">
            <a:extLst>
              <a:ext uri="{FF2B5EF4-FFF2-40B4-BE49-F238E27FC236}">
                <a16:creationId xmlns:a16="http://schemas.microsoft.com/office/drawing/2014/main" id="{BD2F09A4-EF57-B44A-8BA7-F24A3B9CB44D}"/>
              </a:ext>
            </a:extLst>
          </p:cNvPr>
          <p:cNvSpPr>
            <a:spLocks noGrp="1"/>
          </p:cNvSpPr>
          <p:nvPr>
            <p:ph idx="1"/>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3600" dirty="0"/>
              <a:t>“I’d rather you skip the “</a:t>
            </a:r>
            <a:r>
              <a:rPr lang="en-US" sz="3600" dirty="0" err="1"/>
              <a:t>why”s</a:t>
            </a:r>
            <a:r>
              <a:rPr lang="en-US" sz="3600" dirty="0"/>
              <a:t> behind good effective data presentation and focus on the tips and tricks”</a:t>
            </a:r>
          </a:p>
        </p:txBody>
      </p:sp>
    </p:spTree>
    <p:extLst>
      <p:ext uri="{BB962C8B-B14F-4D97-AF65-F5344CB8AC3E}">
        <p14:creationId xmlns:p14="http://schemas.microsoft.com/office/powerpoint/2010/main" val="782279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A2B94-12EA-4FD5-AD22-40B59CB3EC62}"/>
              </a:ext>
            </a:extLst>
          </p:cNvPr>
          <p:cNvSpPr>
            <a:spLocks noGrp="1"/>
          </p:cNvSpPr>
          <p:nvPr>
            <p:ph type="title"/>
          </p:nvPr>
        </p:nvSpPr>
        <p:spPr>
          <a:xfrm>
            <a:off x="516505" y="274321"/>
            <a:ext cx="11076879" cy="640080"/>
          </a:xfr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2800" dirty="0"/>
              <a:t>Who Is Your Audience</a:t>
            </a:r>
          </a:p>
        </p:txBody>
      </p:sp>
      <p:sp>
        <p:nvSpPr>
          <p:cNvPr id="3" name="Content Placeholder 2">
            <a:extLst>
              <a:ext uri="{FF2B5EF4-FFF2-40B4-BE49-F238E27FC236}">
                <a16:creationId xmlns:a16="http://schemas.microsoft.com/office/drawing/2014/main" id="{49956C4E-4B36-42E2-B2D1-3A46E8A2EB88}"/>
              </a:ext>
            </a:extLst>
          </p:cNvPr>
          <p:cNvSpPr>
            <a:spLocks noGrp="1"/>
          </p:cNvSpPr>
          <p:nvPr>
            <p:ph idx="1"/>
          </p:nvPr>
        </p:nvSpPr>
        <p:spPr>
          <a:xfrm>
            <a:off x="7169476" y="4992871"/>
            <a:ext cx="4674424" cy="1997621"/>
          </a:xfr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lvl="1" indent="0">
              <a:buNone/>
            </a:pPr>
            <a:r>
              <a:rPr lang="en-US" dirty="0"/>
              <a:t>My audiences include:</a:t>
            </a:r>
          </a:p>
          <a:p>
            <a:pPr marL="457189" lvl="1"/>
            <a:r>
              <a:rPr lang="en-US" dirty="0"/>
              <a:t>Managers</a:t>
            </a:r>
          </a:p>
          <a:p>
            <a:pPr marL="457189" lvl="1"/>
            <a:r>
              <a:rPr lang="en-US" dirty="0"/>
              <a:t>Subject Matter Experts</a:t>
            </a:r>
          </a:p>
          <a:p>
            <a:pPr marL="457189" lvl="1"/>
            <a:r>
              <a:rPr lang="en-US" dirty="0"/>
              <a:t>Software Developers</a:t>
            </a:r>
          </a:p>
          <a:p>
            <a:pPr marL="457189" lvl="1"/>
            <a:r>
              <a:rPr lang="en-US" dirty="0"/>
              <a:t>Stakeholders from Sales and Marketing</a:t>
            </a:r>
          </a:p>
          <a:p>
            <a:pPr marL="457189" lvl="1"/>
            <a:endParaRPr lang="en-US" dirty="0"/>
          </a:p>
        </p:txBody>
      </p:sp>
      <p:pic>
        <p:nvPicPr>
          <p:cNvPr id="5" name="Picture 4">
            <a:extLst>
              <a:ext uri="{FF2B5EF4-FFF2-40B4-BE49-F238E27FC236}">
                <a16:creationId xmlns:a16="http://schemas.microsoft.com/office/drawing/2014/main" id="{DCF2AA09-BAFD-4173-97E3-1E66208F22A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78148" y="1885527"/>
            <a:ext cx="3421163" cy="3135029"/>
          </a:xfrm>
          <a:prstGeom prst="rect">
            <a:avLst/>
          </a:prstGeom>
        </p:spPr>
      </p:pic>
      <p:pic>
        <p:nvPicPr>
          <p:cNvPr id="1028" name="Picture 4">
            <a:extLst>
              <a:ext uri="{FF2B5EF4-FFF2-40B4-BE49-F238E27FC236}">
                <a16:creationId xmlns:a16="http://schemas.microsoft.com/office/drawing/2014/main" id="{D8DA1B40-B8AF-4AC7-BC67-950F6ED202D8}"/>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8109" y="1141819"/>
            <a:ext cx="2587728" cy="30858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E3A9940-188E-41C6-9360-966E14813D47}"/>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7039" y="3909991"/>
            <a:ext cx="33782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310D880-85F5-41A8-8B1A-A3B0887B0D71}"/>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339" y="3100859"/>
            <a:ext cx="2562160" cy="2562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3F1431-CBBC-4D4B-BDFE-5500E2AE6023}"/>
              </a:ext>
            </a:extLst>
          </p:cNvPr>
          <p:cNvSpPr txBox="1"/>
          <p:nvPr/>
        </p:nvSpPr>
        <p:spPr>
          <a:xfrm>
            <a:off x="838200" y="914401"/>
            <a:ext cx="448056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Why are they interested in what you’re doing?</a:t>
            </a:r>
          </a:p>
          <a:p>
            <a:pPr marL="285750" indent="-285750">
              <a:buFont typeface="Arial" panose="020B0604020202020204" pitchFamily="34" charset="0"/>
              <a:buChar char="•"/>
            </a:pPr>
            <a:r>
              <a:rPr lang="en-US" dirty="0"/>
              <a:t>How does it relate to their job?</a:t>
            </a:r>
          </a:p>
          <a:p>
            <a:pPr marL="285750" indent="-285750">
              <a:buFont typeface="Arial" panose="020B0604020202020204" pitchFamily="34" charset="0"/>
              <a:buChar char="•"/>
            </a:pPr>
            <a:r>
              <a:rPr lang="en-US" dirty="0"/>
              <a:t>What’s their (formal and informal) education?</a:t>
            </a:r>
          </a:p>
        </p:txBody>
      </p:sp>
    </p:spTree>
    <p:extLst>
      <p:ext uri="{BB962C8B-B14F-4D97-AF65-F5344CB8AC3E}">
        <p14:creationId xmlns:p14="http://schemas.microsoft.com/office/powerpoint/2010/main" val="2146611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B414-89FC-4DDB-8792-F106E4EF7373}"/>
              </a:ext>
            </a:extLst>
          </p:cNvPr>
          <p:cNvSpPr>
            <a:spLocks noGrp="1"/>
          </p:cNvSpPr>
          <p:nvPr>
            <p:ph type="title"/>
          </p:nvPr>
        </p:nvSpPr>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sz="4800" dirty="0">
                <a:solidFill>
                  <a:schemeClr val="bg1"/>
                </a:solidFill>
              </a:rPr>
              <a:t>What You Need From Your Audience</a:t>
            </a:r>
          </a:p>
        </p:txBody>
      </p:sp>
      <p:sp>
        <p:nvSpPr>
          <p:cNvPr id="3" name="Slide Number Placeholder 2">
            <a:extLst>
              <a:ext uri="{FF2B5EF4-FFF2-40B4-BE49-F238E27FC236}">
                <a16:creationId xmlns:a16="http://schemas.microsoft.com/office/drawing/2014/main" id="{BE825804-61B7-42D6-A5FC-2487F818D313}"/>
              </a:ext>
            </a:extLst>
          </p:cNvPr>
          <p:cNvSpPr>
            <a:spLocks noGrp="1"/>
          </p:cNvSpPr>
          <p:nvPr>
            <p:ph type="sldNum" sz="quarter" idx="10"/>
          </p:nvPr>
        </p:nvSpPr>
        <p:spPr/>
        <p:txBody>
          <a:bodyPr/>
          <a:lstStyle>
            <a:defPPr>
              <a:defRPr lang="en-US"/>
            </a:defPPr>
            <a:lvl1pPr marL="0" algn="l" defTabSz="1219139" rtl="0" eaLnBrk="1" latinLnBrk="0" hangingPunct="1">
              <a:defRPr sz="2400" kern="1200">
                <a:solidFill>
                  <a:schemeClr val="tx1"/>
                </a:solidFill>
                <a:latin typeface="+mn-lt"/>
                <a:ea typeface="+mn-ea"/>
                <a:cs typeface="+mn-cs"/>
              </a:defRPr>
            </a:lvl1pPr>
            <a:lvl2pPr marL="609570" algn="l" defTabSz="1219139" rtl="0" eaLnBrk="1" latinLnBrk="0" hangingPunct="1">
              <a:defRPr sz="2400" kern="1200">
                <a:solidFill>
                  <a:schemeClr val="tx1"/>
                </a:solidFill>
                <a:latin typeface="+mn-lt"/>
                <a:ea typeface="+mn-ea"/>
                <a:cs typeface="+mn-cs"/>
              </a:defRPr>
            </a:lvl2pPr>
            <a:lvl3pPr marL="1219139" algn="l" defTabSz="1219139" rtl="0" eaLnBrk="1" latinLnBrk="0" hangingPunct="1">
              <a:defRPr sz="2400" kern="1200">
                <a:solidFill>
                  <a:schemeClr val="tx1"/>
                </a:solidFill>
                <a:latin typeface="+mn-lt"/>
                <a:ea typeface="+mn-ea"/>
                <a:cs typeface="+mn-cs"/>
              </a:defRPr>
            </a:lvl3pPr>
            <a:lvl4pPr marL="1828709" algn="l" defTabSz="1219139" rtl="0" eaLnBrk="1" latinLnBrk="0" hangingPunct="1">
              <a:defRPr sz="2400" kern="1200">
                <a:solidFill>
                  <a:schemeClr val="tx1"/>
                </a:solidFill>
                <a:latin typeface="+mn-lt"/>
                <a:ea typeface="+mn-ea"/>
                <a:cs typeface="+mn-cs"/>
              </a:defRPr>
            </a:lvl4pPr>
            <a:lvl5pPr marL="2438278" algn="l" defTabSz="1219139" rtl="0" eaLnBrk="1" latinLnBrk="0" hangingPunct="1">
              <a:defRPr sz="2400" kern="1200">
                <a:solidFill>
                  <a:schemeClr val="tx1"/>
                </a:solidFill>
                <a:latin typeface="+mn-lt"/>
                <a:ea typeface="+mn-ea"/>
                <a:cs typeface="+mn-cs"/>
              </a:defRPr>
            </a:lvl5pPr>
            <a:lvl6pPr marL="3047848" algn="l" defTabSz="1219139" rtl="0" eaLnBrk="1" latinLnBrk="0" hangingPunct="1">
              <a:defRPr sz="2400" kern="1200">
                <a:solidFill>
                  <a:schemeClr val="tx1"/>
                </a:solidFill>
                <a:latin typeface="+mn-lt"/>
                <a:ea typeface="+mn-ea"/>
                <a:cs typeface="+mn-cs"/>
              </a:defRPr>
            </a:lvl6pPr>
            <a:lvl7pPr marL="3657417" algn="l" defTabSz="1219139" rtl="0" eaLnBrk="1" latinLnBrk="0" hangingPunct="1">
              <a:defRPr sz="2400" kern="1200">
                <a:solidFill>
                  <a:schemeClr val="tx1"/>
                </a:solidFill>
                <a:latin typeface="+mn-lt"/>
                <a:ea typeface="+mn-ea"/>
                <a:cs typeface="+mn-cs"/>
              </a:defRPr>
            </a:lvl7pPr>
            <a:lvl8pPr marL="4266987" algn="l" defTabSz="1219139" rtl="0" eaLnBrk="1" latinLnBrk="0" hangingPunct="1">
              <a:defRPr sz="2400" kern="1200">
                <a:solidFill>
                  <a:schemeClr val="tx1"/>
                </a:solidFill>
                <a:latin typeface="+mn-lt"/>
                <a:ea typeface="+mn-ea"/>
                <a:cs typeface="+mn-cs"/>
              </a:defRPr>
            </a:lvl8pPr>
            <a:lvl9pPr marL="4876557" algn="l" defTabSz="1219139" rtl="0" eaLnBrk="1" latinLnBrk="0" hangingPunct="1">
              <a:defRPr sz="2400" kern="1200">
                <a:solidFill>
                  <a:schemeClr val="tx1"/>
                </a:solidFill>
                <a:latin typeface="+mn-lt"/>
                <a:ea typeface="+mn-ea"/>
                <a:cs typeface="+mn-cs"/>
              </a:defRPr>
            </a:lvl9pPr>
          </a:lstStyle>
          <a:p>
            <a:fld id="{D26A81F4-775E-334E-9BF3-BE063A9E47E4}" type="slidenum">
              <a:rPr lang="en-US" smtClean="0"/>
              <a:pPr/>
              <a:t>9</a:t>
            </a:fld>
            <a:endParaRPr lang="en-US"/>
          </a:p>
        </p:txBody>
      </p:sp>
    </p:spTree>
    <p:extLst>
      <p:ext uri="{BB962C8B-B14F-4D97-AF65-F5344CB8AC3E}">
        <p14:creationId xmlns:p14="http://schemas.microsoft.com/office/powerpoint/2010/main" val="158185713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gimarc 2.1">
  <a:themeElements>
    <a:clrScheme name="Digimarc Colors">
      <a:dk1>
        <a:srgbClr val="000000"/>
      </a:dk1>
      <a:lt1>
        <a:srgbClr val="FFFFFF"/>
      </a:lt1>
      <a:dk2>
        <a:srgbClr val="005996"/>
      </a:dk2>
      <a:lt2>
        <a:srgbClr val="FFFFFF"/>
      </a:lt2>
      <a:accent1>
        <a:srgbClr val="132749"/>
      </a:accent1>
      <a:accent2>
        <a:srgbClr val="1B365D"/>
      </a:accent2>
      <a:accent3>
        <a:srgbClr val="005996"/>
      </a:accent3>
      <a:accent4>
        <a:srgbClr val="2C7050"/>
      </a:accent4>
      <a:accent5>
        <a:srgbClr val="90C540"/>
      </a:accent5>
      <a:accent6>
        <a:srgbClr val="FF9E16"/>
      </a:accent6>
      <a:hlink>
        <a:srgbClr val="00B0F0"/>
      </a:hlink>
      <a:folHlink>
        <a:srgbClr val="81818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1">
              <a:lumMod val="50000"/>
              <a:lumOff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18834</TotalTime>
  <Words>914</Words>
  <Application>Microsoft Office PowerPoint</Application>
  <PresentationFormat>Widescreen</PresentationFormat>
  <Paragraphs>147</Paragraphs>
  <Slides>33</Slides>
  <Notes>27</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33</vt:i4>
      </vt:variant>
    </vt:vector>
  </HeadingPairs>
  <TitlesOfParts>
    <vt:vector size="39" baseType="lpstr">
      <vt:lpstr>Arial</vt:lpstr>
      <vt:lpstr>Calibri</vt:lpstr>
      <vt:lpstr>Calibri Light</vt:lpstr>
      <vt:lpstr>Office Theme</vt:lpstr>
      <vt:lpstr>Digimarc 2.1</vt:lpstr>
      <vt:lpstr>Acrobat Document</vt:lpstr>
      <vt:lpstr>PowerPoint Presentation</vt:lpstr>
      <vt:lpstr>What is Data Presentation?</vt:lpstr>
      <vt:lpstr>Overview</vt:lpstr>
      <vt:lpstr>Center Your Audience</vt:lpstr>
      <vt:lpstr>Question 1 (Raise your hand if this applies to you)</vt:lpstr>
      <vt:lpstr>Question 2 (Raise your hand if this applies to you)</vt:lpstr>
      <vt:lpstr>Question 3 (Raise your hand if this applies to you)</vt:lpstr>
      <vt:lpstr>Who Is Your Audience</vt:lpstr>
      <vt:lpstr>What You Need From Your Audience</vt:lpstr>
      <vt:lpstr>Start With Guiding Questions:</vt:lpstr>
      <vt:lpstr>Answers to your guiding questions -&gt; A Well Formed Question</vt:lpstr>
      <vt:lpstr>Speak to Your Audience</vt:lpstr>
      <vt:lpstr>Use Plain Language instead of Jargon</vt:lpstr>
      <vt:lpstr>Examples of Plain Language</vt:lpstr>
      <vt:lpstr>Structure Your Presentation To Make An Impact</vt:lpstr>
      <vt:lpstr>The Hero’s Journey narrative structure, or What Not To Do.</vt:lpstr>
      <vt:lpstr>Inverted Pyramid or the Right Way to structure a presentation</vt:lpstr>
      <vt:lpstr>Do the Work For Your Audience</vt:lpstr>
      <vt:lpstr>PowerPoint Presentation</vt:lpstr>
      <vt:lpstr>Know What You’re Trying to say (and not say) ahead of time.</vt:lpstr>
      <vt:lpstr>Choose graphics and aesthetics that Support Intuitive Understanding</vt:lpstr>
      <vt:lpstr>Use visual cues to help your audience home in on what’s relevant.</vt:lpstr>
      <vt:lpstr>Scaled and Normed Example</vt:lpstr>
      <vt:lpstr>Visualized Confidence Intervals</vt:lpstr>
      <vt:lpstr>Keep All Annotations Close To What They’re Annotating</vt:lpstr>
      <vt:lpstr>Keep All Annotations Close To What They’re Annotating</vt:lpstr>
      <vt:lpstr>Choosing the Right Plot</vt:lpstr>
      <vt:lpstr>Choosing the Right Plot</vt:lpstr>
      <vt:lpstr>Choosing the Right Plot</vt:lpstr>
      <vt:lpstr>Choosing the Right Plot</vt:lpstr>
      <vt:lpstr>End on a Clear Note</vt:lpstr>
      <vt:lpstr>TL;DR conclusion</vt:lpstr>
      <vt:lpstr>Further Reading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Sliter, Allison</dc:creator>
  <cp:lastModifiedBy>Sliter, Allison</cp:lastModifiedBy>
  <cp:revision>40</cp:revision>
  <dcterms:created xsi:type="dcterms:W3CDTF">2019-09-06T17:08:35Z</dcterms:created>
  <dcterms:modified xsi:type="dcterms:W3CDTF">2019-10-18T20:40:37Z</dcterms:modified>
</cp:coreProperties>
</file>